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6858000" type="screen4x3"/>
  <p:notesSz cx="6858000" cy="9144000"/>
  <p:embeddedFontLst>
    <p:embeddedFont>
      <p:font typeface="Museo300-Regular" panose="02000000000000000000" pitchFamily="2" charset="0"/>
      <p:regular r:id="rId15"/>
    </p:embeddedFont>
    <p:embeddedFont>
      <p:font typeface="Calibri" panose="020F0502020204030204" pitchFamily="34" charset="0"/>
      <p:regular r:id="rId16"/>
      <p:bold r:id="rId17"/>
      <p:italic r:id="rId18"/>
      <p:boldItalic r:id="rId19"/>
    </p:embeddedFont>
    <p:embeddedFont>
      <p:font typeface="Museo900-Regular" panose="02000000000000000000" pitchFamily="2" charset="0"/>
      <p:bold r:id="rId20"/>
    </p:embeddedFont>
    <p:embeddedFont>
      <p:font typeface="Consolas" panose="020B0609020204030204" pitchFamily="49" charset="0"/>
      <p:regular r:id="rId21"/>
      <p:bold r:id="rId22"/>
      <p:italic r:id="rId23"/>
      <p:boldItalic r:id="rId24"/>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45">
          <p15:clr>
            <a:srgbClr val="A4A3A4"/>
          </p15:clr>
        </p15:guide>
        <p15:guide id="2" orient="horz" pos="3232">
          <p15:clr>
            <a:srgbClr val="A4A3A4"/>
          </p15:clr>
        </p15:guide>
        <p15:guide id="3" orient="horz" pos="1912">
          <p15:clr>
            <a:srgbClr val="A4A3A4"/>
          </p15:clr>
        </p15:guide>
        <p15:guide id="4" pos="5380">
          <p15:clr>
            <a:srgbClr val="A4A3A4"/>
          </p15:clr>
        </p15:guide>
        <p15:guide id="5" pos="2959">
          <p15:clr>
            <a:srgbClr val="A4A3A4"/>
          </p15:clr>
        </p15:guide>
        <p15:guide id="6" orient="horz" pos="121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BD90B"/>
    <a:srgbClr val="DCEBEB"/>
    <a:srgbClr val="474495"/>
    <a:srgbClr val="F0EBA2"/>
    <a:srgbClr val="008933"/>
    <a:srgbClr val="B60B62"/>
    <a:srgbClr val="660B62"/>
    <a:srgbClr val="FFC0A2"/>
    <a:srgbClr val="E1CAD9"/>
    <a:srgbClr val="760BC5"/>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7" autoAdjust="0"/>
    <p:restoredTop sz="94660"/>
  </p:normalViewPr>
  <p:slideViewPr>
    <p:cSldViewPr snapToGrid="0" snapToObjects="1" showGuides="1">
      <p:cViewPr varScale="1">
        <p:scale>
          <a:sx n="101" d="100"/>
          <a:sy n="101" d="100"/>
        </p:scale>
        <p:origin x="1812" y="102"/>
      </p:cViewPr>
      <p:guideLst>
        <p:guide orient="horz" pos="1245"/>
        <p:guide orient="horz" pos="3232"/>
        <p:guide orient="horz" pos="1912"/>
        <p:guide pos="5380"/>
        <p:guide pos="2959"/>
        <p:guide orient="horz" pos="1211"/>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heme" Target="theme/theme1.xml"/></Relationships>
</file>

<file path=ppt/media/image1.jpg>
</file>

<file path=ppt/media/image10.png>
</file>

<file path=ppt/media/image4.jpe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56C703-0827-4D98-8015-40DEE3C186A7}" type="datetimeFigureOut">
              <a:rPr lang="en-GB" smtClean="0"/>
              <a:t>13/10/2017</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798D5B-57F4-4A7F-8DDC-A432FF1B0DAA}" type="slidenum">
              <a:rPr lang="en-GB" smtClean="0"/>
              <a:t>‹#›</a:t>
            </a:fld>
            <a:endParaRPr lang="en-GB"/>
          </a:p>
        </p:txBody>
      </p:sp>
    </p:spTree>
    <p:extLst>
      <p:ext uri="{BB962C8B-B14F-4D97-AF65-F5344CB8AC3E}">
        <p14:creationId xmlns:p14="http://schemas.microsoft.com/office/powerpoint/2010/main" val="8043815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9" name="Picture 28" descr="Unit 16.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6858000"/>
          </a:xfrm>
          <a:prstGeom prst="rect">
            <a:avLst/>
          </a:prstGeom>
        </p:spPr>
      </p:pic>
      <p:pic>
        <p:nvPicPr>
          <p:cNvPr id="4" name="Picture 3" descr="Logo.ai"/>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150685" y="4018819"/>
            <a:ext cx="2291515" cy="456997"/>
          </a:xfrm>
          <a:prstGeom prst="rect">
            <a:avLst/>
          </a:prstGeom>
        </p:spPr>
      </p:pic>
      <p:sp>
        <p:nvSpPr>
          <p:cNvPr id="6" name="Text Placeholder 19"/>
          <p:cNvSpPr>
            <a:spLocks noGrp="1"/>
          </p:cNvSpPr>
          <p:nvPr>
            <p:ph type="body" sz="quarter" idx="11"/>
          </p:nvPr>
        </p:nvSpPr>
        <p:spPr>
          <a:xfrm>
            <a:off x="1803400" y="1798632"/>
            <a:ext cx="5765800" cy="2201863"/>
          </a:xfrm>
          <a:prstGeom prst="rect">
            <a:avLst/>
          </a:prstGeom>
        </p:spPr>
        <p:txBody>
          <a:bodyPr vert="horz" lIns="0"/>
          <a:lstStyle>
            <a:lvl1pPr marL="0" indent="0">
              <a:lnSpc>
                <a:spcPts val="4000"/>
              </a:lnSpc>
              <a:spcBef>
                <a:spcPts val="0"/>
              </a:spcBef>
              <a:spcAft>
                <a:spcPts val="1000"/>
              </a:spcAft>
              <a:buNone/>
              <a:defRPr sz="4000" b="0" i="0" kern="0" spc="-60">
                <a:solidFill>
                  <a:schemeClr val="bg1"/>
                </a:solidFill>
                <a:latin typeface="Museo900-Regular"/>
                <a:cs typeface="Museo900-Regular"/>
              </a:defRPr>
            </a:lvl1pPr>
            <a:lvl2pPr marL="0" indent="0">
              <a:lnSpc>
                <a:spcPts val="2000"/>
              </a:lnSpc>
              <a:spcBef>
                <a:spcPts val="500"/>
              </a:spcBef>
              <a:buNone/>
              <a:defRPr sz="2500" b="0" i="0">
                <a:solidFill>
                  <a:schemeClr val="bg1"/>
                </a:solidFill>
                <a:latin typeface="Museo300-Regular"/>
                <a:cs typeface="Museo300-Regular"/>
              </a:defRPr>
            </a:lvl2pPr>
            <a:lvl3pPr marL="0" indent="0">
              <a:buNone/>
              <a:defRPr sz="3000">
                <a:solidFill>
                  <a:srgbClr val="ECCC7B"/>
                </a:solidFill>
                <a:latin typeface="Arial"/>
                <a:cs typeface="Arial"/>
              </a:defRPr>
            </a:lvl3pPr>
            <a:lvl4pPr marL="1371600" indent="0">
              <a:buNone/>
              <a:defRPr/>
            </a:lvl4pPr>
            <a:lvl5pPr marL="1828800" indent="0">
              <a:buNone/>
              <a:defRPr/>
            </a:lvl5pPr>
          </a:lstStyle>
          <a:p>
            <a:pPr lvl="0"/>
            <a:r>
              <a:rPr lang="en-US"/>
              <a:t>Click to edit Master text styles</a:t>
            </a:r>
          </a:p>
          <a:p>
            <a:pPr lvl="1"/>
            <a:r>
              <a:rPr lang="en-US"/>
              <a:t>Second level</a:t>
            </a:r>
          </a:p>
        </p:txBody>
      </p:sp>
      <p:pic>
        <p:nvPicPr>
          <p:cNvPr id="34" name="Picture 33" descr="Arrow Unit 16.ai"/>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1306800" y="4248000"/>
            <a:ext cx="685800" cy="685800"/>
          </a:xfrm>
          <a:prstGeom prst="rect">
            <a:avLst/>
          </a:prstGeom>
        </p:spPr>
      </p:pic>
    </p:spTree>
    <p:extLst>
      <p:ext uri="{BB962C8B-B14F-4D97-AF65-F5344CB8AC3E}">
        <p14:creationId xmlns:p14="http://schemas.microsoft.com/office/powerpoint/2010/main" val="3886385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rgbClr val="7BD90B"/>
        </a:solidFill>
        <a:effectLst/>
      </p:bgPr>
    </p:bg>
    <p:spTree>
      <p:nvGrpSpPr>
        <p:cNvPr id="1" name=""/>
        <p:cNvGrpSpPr/>
        <p:nvPr/>
      </p:nvGrpSpPr>
      <p:grpSpPr>
        <a:xfrm>
          <a:off x="0" y="0"/>
          <a:ext cx="0" cy="0"/>
          <a:chOff x="0" y="0"/>
          <a:chExt cx="0" cy="0"/>
        </a:xfrm>
      </p:grpSpPr>
      <p:cxnSp>
        <p:nvCxnSpPr>
          <p:cNvPr id="8" name="Straight Connector 7"/>
          <p:cNvCxnSpPr>
            <a:cxnSpLocks/>
          </p:cNvCxnSpPr>
          <p:nvPr userDrawn="1"/>
        </p:nvCxnSpPr>
        <p:spPr>
          <a:xfrm>
            <a:off x="584200" y="1702800"/>
            <a:ext cx="0" cy="2496338"/>
          </a:xfrm>
          <a:prstGeom prst="line">
            <a:avLst/>
          </a:prstGeom>
          <a:ln w="28575">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Text Placeholder 11"/>
          <p:cNvSpPr>
            <a:spLocks noGrp="1"/>
          </p:cNvSpPr>
          <p:nvPr>
            <p:ph type="body" sz="quarter" idx="14"/>
          </p:nvPr>
        </p:nvSpPr>
        <p:spPr>
          <a:xfrm>
            <a:off x="723600" y="1702799"/>
            <a:ext cx="7861300" cy="4918133"/>
          </a:xfrm>
          <a:prstGeom prst="rect">
            <a:avLst/>
          </a:prstGeom>
        </p:spPr>
        <p:txBody>
          <a:bodyPr vert="horz" lIns="0" tIns="0" rIns="0" b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0" indent="0">
              <a:lnSpc>
                <a:spcPts val="2000"/>
              </a:lnSpc>
              <a:buNone/>
              <a:defRPr sz="2000">
                <a:solidFill>
                  <a:srgbClr val="9D9FA2"/>
                </a:solidFill>
                <a:latin typeface="Arial"/>
                <a:cs typeface="Arial"/>
              </a:defRPr>
            </a:lvl2pPr>
          </a:lstStyle>
          <a:p>
            <a:pPr lvl="0"/>
            <a:r>
              <a:rPr lang="en-US"/>
              <a:t>Click to edit Master text styles</a:t>
            </a:r>
          </a:p>
        </p:txBody>
      </p:sp>
      <p:sp>
        <p:nvSpPr>
          <p:cNvPr id="5"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bg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Tree>
    <p:extLst>
      <p:ext uri="{BB962C8B-B14F-4D97-AF65-F5344CB8AC3E}">
        <p14:creationId xmlns:p14="http://schemas.microsoft.com/office/powerpoint/2010/main" val="600188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rgbClr val="DCEBEB"/>
        </a:solidFill>
        <a:effectLst/>
      </p:bgPr>
    </p:bg>
    <p:spTree>
      <p:nvGrpSpPr>
        <p:cNvPr id="1" name=""/>
        <p:cNvGrpSpPr/>
        <p:nvPr/>
      </p:nvGrpSpPr>
      <p:grpSpPr>
        <a:xfrm>
          <a:off x="0" y="0"/>
          <a:ext cx="0" cy="0"/>
          <a:chOff x="0" y="0"/>
          <a:chExt cx="0" cy="0"/>
        </a:xfrm>
      </p:grpSpPr>
      <p:cxnSp>
        <p:nvCxnSpPr>
          <p:cNvPr id="8" name="Straight Connector 7"/>
          <p:cNvCxnSpPr/>
          <p:nvPr userDrawn="1"/>
        </p:nvCxnSpPr>
        <p:spPr>
          <a:xfrm>
            <a:off x="584200" y="1702800"/>
            <a:ext cx="0" cy="256129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Text Placeholder 11"/>
          <p:cNvSpPr>
            <a:spLocks noGrp="1"/>
          </p:cNvSpPr>
          <p:nvPr>
            <p:ph type="body" sz="quarter" idx="14"/>
          </p:nvPr>
        </p:nvSpPr>
        <p:spPr>
          <a:xfrm>
            <a:off x="723600" y="1702799"/>
            <a:ext cx="7861300" cy="4918133"/>
          </a:xfrm>
          <a:prstGeom prst="rect">
            <a:avLst/>
          </a:prstGeom>
        </p:spPr>
        <p:txBody>
          <a:bodyPr vert="horz" lIns="0" tIns="0" rIns="0" b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0" indent="0">
              <a:lnSpc>
                <a:spcPts val="2000"/>
              </a:lnSpc>
              <a:buNone/>
              <a:defRPr sz="2000">
                <a:solidFill>
                  <a:srgbClr val="9D9FA2"/>
                </a:solidFill>
                <a:latin typeface="Arial"/>
                <a:cs typeface="Arial"/>
              </a:defRPr>
            </a:lvl2pPr>
          </a:lstStyle>
          <a:p>
            <a:pPr lvl="0"/>
            <a:r>
              <a:rPr lang="en-US"/>
              <a:t>Click to edit Master text styles</a:t>
            </a:r>
          </a:p>
        </p:txBody>
      </p:sp>
      <p:sp>
        <p:nvSpPr>
          <p:cNvPr id="5"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bg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Tree>
    <p:extLst>
      <p:ext uri="{BB962C8B-B14F-4D97-AF65-F5344CB8AC3E}">
        <p14:creationId xmlns:p14="http://schemas.microsoft.com/office/powerpoint/2010/main" val="22654254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44" name="Picture 43" descr="Unit 16.jpg"/>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0" y="0"/>
            <a:ext cx="9144000" cy="660400"/>
          </a:xfrm>
          <a:prstGeom prst="rect">
            <a:avLst/>
          </a:prstGeom>
        </p:spPr>
      </p:pic>
      <p:pic>
        <p:nvPicPr>
          <p:cNvPr id="6" name="Picture 5" descr="Untitled-1.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016500" y="901700"/>
            <a:ext cx="2979807" cy="3251200"/>
          </a:xfrm>
          <a:prstGeom prst="rect">
            <a:avLst/>
          </a:prstGeom>
        </p:spPr>
      </p:pic>
      <p:sp>
        <p:nvSpPr>
          <p:cNvPr id="15"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tx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
        <p:nvSpPr>
          <p:cNvPr id="8" name="Text Placeholder 11"/>
          <p:cNvSpPr>
            <a:spLocks noGrp="1"/>
          </p:cNvSpPr>
          <p:nvPr>
            <p:ph type="body" sz="quarter" idx="14"/>
          </p:nvPr>
        </p:nvSpPr>
        <p:spPr>
          <a:xfrm>
            <a:off x="724280" y="1704179"/>
            <a:ext cx="7797230" cy="3453607"/>
          </a:xfrm>
          <a:prstGeom prst="rect">
            <a:avLst/>
          </a:prstGeom>
        </p:spPr>
        <p:txBody>
          <a:bodyPr vert="horz" lIns="0" t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723900" indent="-279400">
              <a:lnSpc>
                <a:spcPct val="100000"/>
              </a:lnSpc>
              <a:spcBef>
                <a:spcPts val="0"/>
              </a:spcBef>
              <a:spcAft>
                <a:spcPts val="1200"/>
              </a:spcAft>
              <a:buFont typeface="Arial"/>
              <a:buChar char="•"/>
              <a:defRPr sz="2000">
                <a:solidFill>
                  <a:srgbClr val="474495"/>
                </a:solidFill>
                <a:latin typeface="Arial"/>
                <a:cs typeface="Arial"/>
              </a:defRPr>
            </a:lvl2pPr>
            <a:lvl3pPr marL="723900" indent="-279400">
              <a:lnSpc>
                <a:spcPct val="100000"/>
              </a:lnSpc>
              <a:buFont typeface="Arial"/>
              <a:buChar char="•"/>
              <a:defRPr lang="en-US" sz="2000" kern="1200" baseline="0" dirty="0" smtClean="0">
                <a:solidFill>
                  <a:srgbClr val="DCEBEB"/>
                </a:solidFill>
                <a:latin typeface="Arial"/>
                <a:ea typeface="+mn-ea"/>
                <a:cs typeface="Arial"/>
              </a:defRPr>
            </a:lvl3pPr>
          </a:lstStyle>
          <a:p>
            <a:pPr lvl="0"/>
            <a:r>
              <a:rPr lang="en-US"/>
              <a:t>Click to edit Master text styles</a:t>
            </a:r>
          </a:p>
          <a:p>
            <a:pPr lvl="1"/>
            <a:r>
              <a:rPr lang="en-US"/>
              <a:t>Second level</a:t>
            </a:r>
          </a:p>
          <a:p>
            <a:pPr lvl="2"/>
            <a:r>
              <a:rPr lang="en-US"/>
              <a:t>Third level</a:t>
            </a:r>
          </a:p>
        </p:txBody>
      </p:sp>
      <p:sp>
        <p:nvSpPr>
          <p:cNvPr id="3" name="TextBox 2"/>
          <p:cNvSpPr txBox="1"/>
          <p:nvPr userDrawn="1"/>
        </p:nvSpPr>
        <p:spPr>
          <a:xfrm>
            <a:off x="752495" y="156700"/>
            <a:ext cx="8067635" cy="452432"/>
          </a:xfrm>
          <a:prstGeom prst="rect">
            <a:avLst/>
          </a:prstGeom>
          <a:noFill/>
        </p:spPr>
        <p:txBody>
          <a:bodyPr wrap="square" lIns="0" tIns="0" rIns="0" rtlCol="0">
            <a:noAutofit/>
          </a:bodyPr>
          <a:lstStyle/>
          <a:p>
            <a:pPr marL="0" marR="0" lvl="0" indent="0" algn="l" defTabSz="457200" rtl="0" eaLnBrk="1" fontAlgn="auto" latinLnBrk="0" hangingPunct="1">
              <a:lnSpc>
                <a:spcPct val="100000"/>
              </a:lnSpc>
              <a:spcBef>
                <a:spcPts val="288"/>
              </a:spcBef>
              <a:spcAft>
                <a:spcPts val="0"/>
              </a:spcAft>
              <a:buClrTx/>
              <a:buSzTx/>
              <a:buFontTx/>
              <a:buNone/>
              <a:tabLst/>
              <a:defRPr/>
            </a:pPr>
            <a:r>
              <a:rPr lang="en-US" sz="1200" b="1" dirty="0">
                <a:solidFill>
                  <a:srgbClr val="FFFFFF"/>
                </a:solidFill>
                <a:effectLst>
                  <a:glow rad="228600">
                    <a:schemeClr val="tx1">
                      <a:alpha val="40000"/>
                    </a:schemeClr>
                  </a:glow>
                </a:effectLst>
                <a:latin typeface="Arial"/>
                <a:cs typeface="Arial"/>
              </a:rPr>
              <a:t>Functions returning values</a:t>
            </a:r>
          </a:p>
          <a:p>
            <a:pPr>
              <a:spcBef>
                <a:spcPts val="288"/>
              </a:spcBef>
            </a:pPr>
            <a:r>
              <a:rPr lang="en-US" sz="1200" b="0" dirty="0">
                <a:solidFill>
                  <a:srgbClr val="FFFFFF"/>
                </a:solidFill>
                <a:effectLst>
                  <a:glow rad="228600">
                    <a:schemeClr val="tx1">
                      <a:alpha val="40000"/>
                    </a:schemeClr>
                  </a:glow>
                </a:effectLst>
                <a:latin typeface="Arial"/>
                <a:cs typeface="Arial"/>
              </a:rPr>
              <a:t>Python:</a:t>
            </a:r>
            <a:r>
              <a:rPr lang="en-US" sz="1200" b="0" baseline="0" dirty="0">
                <a:solidFill>
                  <a:srgbClr val="FFFFFF"/>
                </a:solidFill>
                <a:effectLst>
                  <a:glow rad="228600">
                    <a:schemeClr val="tx1">
                      <a:alpha val="40000"/>
                    </a:schemeClr>
                  </a:glow>
                </a:effectLst>
                <a:latin typeface="Arial"/>
                <a:cs typeface="Arial"/>
              </a:rPr>
              <a:t> </a:t>
            </a:r>
            <a:r>
              <a:rPr lang="en-US" sz="1200" b="0" dirty="0">
                <a:solidFill>
                  <a:srgbClr val="FFFFFF"/>
                </a:solidFill>
                <a:effectLst>
                  <a:glow rad="228600">
                    <a:schemeClr val="tx1">
                      <a:alpha val="40000"/>
                    </a:schemeClr>
                  </a:glow>
                </a:effectLst>
                <a:latin typeface="Arial"/>
                <a:cs typeface="Arial"/>
              </a:rPr>
              <a:t>Next steps</a:t>
            </a:r>
          </a:p>
        </p:txBody>
      </p:sp>
      <p:pic>
        <p:nvPicPr>
          <p:cNvPr id="48" name="Picture 47" descr="Logo Unit 16.ai"/>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7293600" y="6339600"/>
            <a:ext cx="1476000" cy="294359"/>
          </a:xfrm>
          <a:prstGeom prst="rect">
            <a:avLst/>
          </a:prstGeom>
        </p:spPr>
      </p:pic>
    </p:spTree>
    <p:extLst>
      <p:ext uri="{BB962C8B-B14F-4D97-AF65-F5344CB8AC3E}">
        <p14:creationId xmlns:p14="http://schemas.microsoft.com/office/powerpoint/2010/main" val="2849720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pic>
        <p:nvPicPr>
          <p:cNvPr id="68" name="Picture 67" descr="Unit 16.jpg"/>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0" y="0"/>
            <a:ext cx="9144000" cy="660400"/>
          </a:xfrm>
          <a:prstGeom prst="rect">
            <a:avLst/>
          </a:prstGeom>
        </p:spPr>
      </p:pic>
      <p:sp>
        <p:nvSpPr>
          <p:cNvPr id="70"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tx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
        <p:nvSpPr>
          <p:cNvPr id="71" name="Text Placeholder 11"/>
          <p:cNvSpPr>
            <a:spLocks noGrp="1"/>
          </p:cNvSpPr>
          <p:nvPr>
            <p:ph type="body" sz="quarter" idx="14"/>
          </p:nvPr>
        </p:nvSpPr>
        <p:spPr>
          <a:xfrm>
            <a:off x="724280" y="1704179"/>
            <a:ext cx="7797230" cy="3453607"/>
          </a:xfrm>
          <a:prstGeom prst="rect">
            <a:avLst/>
          </a:prstGeom>
        </p:spPr>
        <p:txBody>
          <a:bodyPr vert="horz" lIns="0" t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723900" indent="-279400">
              <a:lnSpc>
                <a:spcPct val="100000"/>
              </a:lnSpc>
              <a:spcBef>
                <a:spcPts val="0"/>
              </a:spcBef>
              <a:spcAft>
                <a:spcPts val="1200"/>
              </a:spcAft>
              <a:buFont typeface="Arial"/>
              <a:buChar char="•"/>
              <a:defRPr sz="2000">
                <a:solidFill>
                  <a:srgbClr val="474495"/>
                </a:solidFill>
                <a:latin typeface="Arial"/>
                <a:cs typeface="Arial"/>
              </a:defRPr>
            </a:lvl2pPr>
            <a:lvl3pPr marL="723900" indent="-279400">
              <a:lnSpc>
                <a:spcPct val="100000"/>
              </a:lnSpc>
              <a:buFont typeface="Arial"/>
              <a:buChar char="•"/>
              <a:defRPr lang="en-US" sz="2000" kern="1200" baseline="0" dirty="0" smtClean="0">
                <a:solidFill>
                  <a:srgbClr val="DCEBEB"/>
                </a:solidFill>
                <a:latin typeface="Arial"/>
                <a:ea typeface="+mn-ea"/>
                <a:cs typeface="Arial"/>
              </a:defRPr>
            </a:lvl3pPr>
          </a:lstStyle>
          <a:p>
            <a:pPr lvl="0"/>
            <a:r>
              <a:rPr lang="en-US"/>
              <a:t>Click to edit Master text styles</a:t>
            </a:r>
          </a:p>
          <a:p>
            <a:pPr lvl="1"/>
            <a:r>
              <a:rPr lang="en-US"/>
              <a:t>Second level</a:t>
            </a:r>
          </a:p>
          <a:p>
            <a:pPr lvl="2"/>
            <a:r>
              <a:rPr lang="en-US"/>
              <a:t>Third level</a:t>
            </a:r>
          </a:p>
        </p:txBody>
      </p:sp>
      <p:sp>
        <p:nvSpPr>
          <p:cNvPr id="74" name="TextBox 73"/>
          <p:cNvSpPr txBox="1"/>
          <p:nvPr userDrawn="1"/>
        </p:nvSpPr>
        <p:spPr>
          <a:xfrm>
            <a:off x="752495" y="156700"/>
            <a:ext cx="8067635" cy="452432"/>
          </a:xfrm>
          <a:prstGeom prst="rect">
            <a:avLst/>
          </a:prstGeom>
          <a:noFill/>
        </p:spPr>
        <p:txBody>
          <a:bodyPr wrap="square" lIns="0" tIns="0" rIns="0" rtlCol="0">
            <a:noAutofit/>
          </a:bodyPr>
          <a:lstStyle/>
          <a:p>
            <a:pPr marL="0" marR="0" lvl="0" indent="0" algn="l" defTabSz="457200" rtl="0" eaLnBrk="1" fontAlgn="auto" latinLnBrk="0" hangingPunct="1">
              <a:lnSpc>
                <a:spcPct val="100000"/>
              </a:lnSpc>
              <a:spcBef>
                <a:spcPts val="288"/>
              </a:spcBef>
              <a:spcAft>
                <a:spcPts val="0"/>
              </a:spcAft>
              <a:buClrTx/>
              <a:buSzTx/>
              <a:buFontTx/>
              <a:buNone/>
              <a:tabLst/>
              <a:defRPr/>
            </a:pPr>
            <a:r>
              <a:rPr lang="en-US" sz="1200" b="1" dirty="0">
                <a:solidFill>
                  <a:srgbClr val="FFFFFF"/>
                </a:solidFill>
                <a:effectLst>
                  <a:glow rad="228600">
                    <a:schemeClr val="tx1">
                      <a:alpha val="40000"/>
                    </a:schemeClr>
                  </a:glow>
                </a:effectLst>
                <a:latin typeface="Arial"/>
                <a:cs typeface="Arial"/>
              </a:rPr>
              <a:t>Functions returning values</a:t>
            </a:r>
          </a:p>
          <a:p>
            <a:pPr>
              <a:spcBef>
                <a:spcPts val="288"/>
              </a:spcBef>
            </a:pPr>
            <a:r>
              <a:rPr lang="en-US" sz="1200" b="0" dirty="0">
                <a:solidFill>
                  <a:srgbClr val="FFFFFF"/>
                </a:solidFill>
                <a:effectLst>
                  <a:glow rad="228600">
                    <a:schemeClr val="tx1">
                      <a:alpha val="40000"/>
                    </a:schemeClr>
                  </a:glow>
                </a:effectLst>
                <a:latin typeface="Arial"/>
                <a:cs typeface="Arial"/>
              </a:rPr>
              <a:t>Python:</a:t>
            </a:r>
            <a:r>
              <a:rPr lang="en-US" sz="1200" b="0" baseline="0" dirty="0">
                <a:solidFill>
                  <a:srgbClr val="FFFFFF"/>
                </a:solidFill>
                <a:effectLst>
                  <a:glow rad="228600">
                    <a:schemeClr val="tx1">
                      <a:alpha val="40000"/>
                    </a:schemeClr>
                  </a:glow>
                </a:effectLst>
                <a:latin typeface="Arial"/>
                <a:cs typeface="Arial"/>
              </a:rPr>
              <a:t> </a:t>
            </a:r>
            <a:r>
              <a:rPr lang="en-US" sz="1200" b="0" dirty="0">
                <a:solidFill>
                  <a:srgbClr val="FFFFFF"/>
                </a:solidFill>
                <a:effectLst>
                  <a:glow rad="228600">
                    <a:schemeClr val="tx1">
                      <a:alpha val="40000"/>
                    </a:schemeClr>
                  </a:glow>
                </a:effectLst>
                <a:latin typeface="Arial"/>
                <a:cs typeface="Arial"/>
              </a:rPr>
              <a:t>Next steps</a:t>
            </a:r>
          </a:p>
        </p:txBody>
      </p:sp>
      <p:pic>
        <p:nvPicPr>
          <p:cNvPr id="75" name="Picture 74" descr="Logo Unit 16.ai"/>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293600" y="6339600"/>
            <a:ext cx="1476000" cy="294359"/>
          </a:xfrm>
          <a:prstGeom prst="rect">
            <a:avLst/>
          </a:prstGeom>
        </p:spPr>
      </p:pic>
    </p:spTree>
    <p:extLst>
      <p:ext uri="{BB962C8B-B14F-4D97-AF65-F5344CB8AC3E}">
        <p14:creationId xmlns:p14="http://schemas.microsoft.com/office/powerpoint/2010/main" val="4180777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pic>
        <p:nvPicPr>
          <p:cNvPr id="68" name="Picture 67" descr="Unit 16.jpg"/>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0" y="0"/>
            <a:ext cx="9144000" cy="660400"/>
          </a:xfrm>
          <a:prstGeom prst="rect">
            <a:avLst/>
          </a:prstGeom>
        </p:spPr>
      </p:pic>
      <p:pic>
        <p:nvPicPr>
          <p:cNvPr id="69" name="Picture 68" descr="Untitled-1.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016500" y="901700"/>
            <a:ext cx="2979807" cy="3251200"/>
          </a:xfrm>
          <a:prstGeom prst="rect">
            <a:avLst/>
          </a:prstGeom>
        </p:spPr>
      </p:pic>
      <p:sp>
        <p:nvSpPr>
          <p:cNvPr id="70"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tx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
        <p:nvSpPr>
          <p:cNvPr id="71" name="Text Placeholder 11"/>
          <p:cNvSpPr>
            <a:spLocks noGrp="1"/>
          </p:cNvSpPr>
          <p:nvPr>
            <p:ph type="body" sz="quarter" idx="14"/>
          </p:nvPr>
        </p:nvSpPr>
        <p:spPr>
          <a:xfrm>
            <a:off x="724280" y="1704179"/>
            <a:ext cx="7797230" cy="3453607"/>
          </a:xfrm>
          <a:prstGeom prst="rect">
            <a:avLst/>
          </a:prstGeom>
        </p:spPr>
        <p:txBody>
          <a:bodyPr vert="horz" lIns="0" t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723900" indent="-279400">
              <a:lnSpc>
                <a:spcPct val="100000"/>
              </a:lnSpc>
              <a:spcBef>
                <a:spcPts val="0"/>
              </a:spcBef>
              <a:spcAft>
                <a:spcPts val="1200"/>
              </a:spcAft>
              <a:buFont typeface="Arial"/>
              <a:buChar char="•"/>
              <a:defRPr sz="2000">
                <a:solidFill>
                  <a:srgbClr val="474495"/>
                </a:solidFill>
                <a:latin typeface="Arial"/>
                <a:cs typeface="Arial"/>
              </a:defRPr>
            </a:lvl2pPr>
            <a:lvl3pPr marL="723900" indent="-279400">
              <a:lnSpc>
                <a:spcPct val="100000"/>
              </a:lnSpc>
              <a:buFont typeface="Arial"/>
              <a:buChar char="•"/>
              <a:defRPr lang="en-US" sz="2000" kern="1200" baseline="0" dirty="0" smtClean="0">
                <a:solidFill>
                  <a:srgbClr val="DCEBEB"/>
                </a:solidFill>
                <a:latin typeface="Arial"/>
                <a:ea typeface="+mn-ea"/>
                <a:cs typeface="Arial"/>
              </a:defRPr>
            </a:lvl3pPr>
          </a:lstStyle>
          <a:p>
            <a:pPr lvl="0"/>
            <a:r>
              <a:rPr lang="en-US"/>
              <a:t>Click to edit Master text styles</a:t>
            </a:r>
          </a:p>
          <a:p>
            <a:pPr lvl="1"/>
            <a:r>
              <a:rPr lang="en-US"/>
              <a:t>Second level</a:t>
            </a:r>
          </a:p>
          <a:p>
            <a:pPr lvl="2"/>
            <a:r>
              <a:rPr lang="en-US"/>
              <a:t>Third level</a:t>
            </a:r>
          </a:p>
        </p:txBody>
      </p:sp>
      <p:sp>
        <p:nvSpPr>
          <p:cNvPr id="74" name="TextBox 73"/>
          <p:cNvSpPr txBox="1"/>
          <p:nvPr userDrawn="1"/>
        </p:nvSpPr>
        <p:spPr>
          <a:xfrm>
            <a:off x="752495" y="156700"/>
            <a:ext cx="8067635" cy="452432"/>
          </a:xfrm>
          <a:prstGeom prst="rect">
            <a:avLst/>
          </a:prstGeom>
          <a:noFill/>
        </p:spPr>
        <p:txBody>
          <a:bodyPr wrap="square" lIns="0" tIns="0" rIns="0" rtlCol="0">
            <a:noAutofit/>
          </a:bodyPr>
          <a:lstStyle/>
          <a:p>
            <a:pPr marL="0" marR="0" lvl="0" indent="0" algn="l" defTabSz="457200" rtl="0" eaLnBrk="1" fontAlgn="auto" latinLnBrk="0" hangingPunct="1">
              <a:lnSpc>
                <a:spcPct val="100000"/>
              </a:lnSpc>
              <a:spcBef>
                <a:spcPts val="288"/>
              </a:spcBef>
              <a:spcAft>
                <a:spcPts val="0"/>
              </a:spcAft>
              <a:buClrTx/>
              <a:buSzTx/>
              <a:buFontTx/>
              <a:buNone/>
              <a:tabLst/>
              <a:defRPr/>
            </a:pPr>
            <a:r>
              <a:rPr lang="en-US" sz="1200" b="1" dirty="0">
                <a:solidFill>
                  <a:srgbClr val="FFFFFF"/>
                </a:solidFill>
                <a:effectLst>
                  <a:glow rad="228600">
                    <a:schemeClr val="tx1">
                      <a:alpha val="40000"/>
                    </a:schemeClr>
                  </a:glow>
                </a:effectLst>
                <a:latin typeface="Arial"/>
                <a:cs typeface="Arial"/>
              </a:rPr>
              <a:t>Functions returning values</a:t>
            </a:r>
          </a:p>
          <a:p>
            <a:pPr>
              <a:spcBef>
                <a:spcPts val="288"/>
              </a:spcBef>
            </a:pPr>
            <a:r>
              <a:rPr lang="en-US" sz="1200" b="0" dirty="0">
                <a:solidFill>
                  <a:srgbClr val="FFFFFF"/>
                </a:solidFill>
                <a:effectLst>
                  <a:glow rad="228600">
                    <a:schemeClr val="tx1">
                      <a:alpha val="40000"/>
                    </a:schemeClr>
                  </a:glow>
                </a:effectLst>
                <a:latin typeface="Arial"/>
                <a:cs typeface="Arial"/>
              </a:rPr>
              <a:t>Python:</a:t>
            </a:r>
            <a:r>
              <a:rPr lang="en-US" sz="1200" b="0" baseline="0" dirty="0">
                <a:solidFill>
                  <a:srgbClr val="FFFFFF"/>
                </a:solidFill>
                <a:effectLst>
                  <a:glow rad="228600">
                    <a:schemeClr val="tx1">
                      <a:alpha val="40000"/>
                    </a:schemeClr>
                  </a:glow>
                </a:effectLst>
                <a:latin typeface="Arial"/>
                <a:cs typeface="Arial"/>
              </a:rPr>
              <a:t> </a:t>
            </a:r>
            <a:r>
              <a:rPr lang="en-US" sz="1200" b="0" dirty="0">
                <a:solidFill>
                  <a:srgbClr val="FFFFFF"/>
                </a:solidFill>
                <a:effectLst>
                  <a:glow rad="228600">
                    <a:schemeClr val="tx1">
                      <a:alpha val="40000"/>
                    </a:schemeClr>
                  </a:glow>
                </a:effectLst>
                <a:latin typeface="Arial"/>
                <a:cs typeface="Arial"/>
              </a:rPr>
              <a:t>Next steps</a:t>
            </a:r>
          </a:p>
        </p:txBody>
      </p:sp>
    </p:spTree>
    <p:extLst>
      <p:ext uri="{BB962C8B-B14F-4D97-AF65-F5344CB8AC3E}">
        <p14:creationId xmlns:p14="http://schemas.microsoft.com/office/powerpoint/2010/main" val="2400860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pic>
        <p:nvPicPr>
          <p:cNvPr id="66" name="Picture 65" descr="Unit 16.jpg"/>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0" y="0"/>
            <a:ext cx="9144000" cy="660400"/>
          </a:xfrm>
          <a:prstGeom prst="rect">
            <a:avLst/>
          </a:prstGeom>
        </p:spPr>
      </p:pic>
      <p:sp>
        <p:nvSpPr>
          <p:cNvPr id="68"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tx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
        <p:nvSpPr>
          <p:cNvPr id="69" name="Text Placeholder 11"/>
          <p:cNvSpPr>
            <a:spLocks noGrp="1"/>
          </p:cNvSpPr>
          <p:nvPr>
            <p:ph type="body" sz="quarter" idx="14"/>
          </p:nvPr>
        </p:nvSpPr>
        <p:spPr>
          <a:xfrm>
            <a:off x="724280" y="1704179"/>
            <a:ext cx="7797230" cy="3453607"/>
          </a:xfrm>
          <a:prstGeom prst="rect">
            <a:avLst/>
          </a:prstGeom>
        </p:spPr>
        <p:txBody>
          <a:bodyPr vert="horz" lIns="0" t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723900" indent="-279400">
              <a:lnSpc>
                <a:spcPct val="100000"/>
              </a:lnSpc>
              <a:spcBef>
                <a:spcPts val="0"/>
              </a:spcBef>
              <a:spcAft>
                <a:spcPts val="1200"/>
              </a:spcAft>
              <a:buFont typeface="Arial"/>
              <a:buChar char="•"/>
              <a:defRPr sz="2000">
                <a:solidFill>
                  <a:srgbClr val="474495"/>
                </a:solidFill>
                <a:latin typeface="Arial"/>
                <a:cs typeface="Arial"/>
              </a:defRPr>
            </a:lvl2pPr>
            <a:lvl3pPr marL="723900" indent="-279400">
              <a:lnSpc>
                <a:spcPct val="100000"/>
              </a:lnSpc>
              <a:buFont typeface="Arial"/>
              <a:buChar char="•"/>
              <a:defRPr lang="en-US" sz="2000" kern="1200" baseline="0" dirty="0" smtClean="0">
                <a:solidFill>
                  <a:srgbClr val="DCEBEB"/>
                </a:solidFill>
                <a:latin typeface="Arial"/>
                <a:ea typeface="+mn-ea"/>
                <a:cs typeface="Arial"/>
              </a:defRPr>
            </a:lvl3pPr>
          </a:lstStyle>
          <a:p>
            <a:pPr lvl="0"/>
            <a:r>
              <a:rPr lang="en-US"/>
              <a:t>Click to edit Master text styles</a:t>
            </a:r>
          </a:p>
          <a:p>
            <a:pPr lvl="1"/>
            <a:r>
              <a:rPr lang="en-US"/>
              <a:t>Second level</a:t>
            </a:r>
          </a:p>
          <a:p>
            <a:pPr lvl="2"/>
            <a:r>
              <a:rPr lang="en-US"/>
              <a:t>Third level</a:t>
            </a:r>
          </a:p>
        </p:txBody>
      </p:sp>
      <p:sp>
        <p:nvSpPr>
          <p:cNvPr id="72" name="TextBox 71"/>
          <p:cNvSpPr txBox="1"/>
          <p:nvPr userDrawn="1"/>
        </p:nvSpPr>
        <p:spPr>
          <a:xfrm>
            <a:off x="752495" y="156700"/>
            <a:ext cx="8067635" cy="452432"/>
          </a:xfrm>
          <a:prstGeom prst="rect">
            <a:avLst/>
          </a:prstGeom>
          <a:noFill/>
        </p:spPr>
        <p:txBody>
          <a:bodyPr wrap="square" lIns="0" tIns="0" rIns="0" rtlCol="0">
            <a:noAutofit/>
          </a:bodyPr>
          <a:lstStyle/>
          <a:p>
            <a:pPr marL="0" marR="0" lvl="0" indent="0" algn="l" defTabSz="457200" rtl="0" eaLnBrk="1" fontAlgn="auto" latinLnBrk="0" hangingPunct="1">
              <a:lnSpc>
                <a:spcPct val="100000"/>
              </a:lnSpc>
              <a:spcBef>
                <a:spcPts val="288"/>
              </a:spcBef>
              <a:spcAft>
                <a:spcPts val="0"/>
              </a:spcAft>
              <a:buClrTx/>
              <a:buSzTx/>
              <a:buFontTx/>
              <a:buNone/>
              <a:tabLst/>
              <a:defRPr/>
            </a:pPr>
            <a:r>
              <a:rPr lang="en-US" sz="1200" b="1" dirty="0">
                <a:solidFill>
                  <a:srgbClr val="FFFFFF"/>
                </a:solidFill>
                <a:effectLst>
                  <a:glow rad="228600">
                    <a:schemeClr val="tx1">
                      <a:alpha val="40000"/>
                    </a:schemeClr>
                  </a:glow>
                </a:effectLst>
                <a:latin typeface="Arial"/>
                <a:cs typeface="Arial"/>
              </a:rPr>
              <a:t>Functions returning values</a:t>
            </a:r>
          </a:p>
          <a:p>
            <a:pPr>
              <a:spcBef>
                <a:spcPts val="288"/>
              </a:spcBef>
            </a:pPr>
            <a:r>
              <a:rPr lang="en-US" sz="1200" b="0" dirty="0">
                <a:solidFill>
                  <a:srgbClr val="FFFFFF"/>
                </a:solidFill>
                <a:effectLst>
                  <a:glow rad="228600">
                    <a:schemeClr val="tx1">
                      <a:alpha val="40000"/>
                    </a:schemeClr>
                  </a:glow>
                </a:effectLst>
                <a:latin typeface="Arial"/>
                <a:cs typeface="Arial"/>
              </a:rPr>
              <a:t>Python:</a:t>
            </a:r>
            <a:r>
              <a:rPr lang="en-US" sz="1200" b="0" baseline="0" dirty="0">
                <a:solidFill>
                  <a:srgbClr val="FFFFFF"/>
                </a:solidFill>
                <a:effectLst>
                  <a:glow rad="228600">
                    <a:schemeClr val="tx1">
                      <a:alpha val="40000"/>
                    </a:schemeClr>
                  </a:glow>
                </a:effectLst>
                <a:latin typeface="Arial"/>
                <a:cs typeface="Arial"/>
              </a:rPr>
              <a:t> </a:t>
            </a:r>
            <a:r>
              <a:rPr lang="en-US" sz="1200" b="0" dirty="0">
                <a:solidFill>
                  <a:srgbClr val="FFFFFF"/>
                </a:solidFill>
                <a:effectLst>
                  <a:glow rad="228600">
                    <a:schemeClr val="tx1">
                      <a:alpha val="40000"/>
                    </a:schemeClr>
                  </a:glow>
                </a:effectLst>
                <a:latin typeface="Arial"/>
                <a:cs typeface="Arial"/>
              </a:rPr>
              <a:t>Next steps</a:t>
            </a:r>
          </a:p>
        </p:txBody>
      </p:sp>
    </p:spTree>
    <p:extLst>
      <p:ext uri="{BB962C8B-B14F-4D97-AF65-F5344CB8AC3E}">
        <p14:creationId xmlns:p14="http://schemas.microsoft.com/office/powerpoint/2010/main" val="3315833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tx1"/>
        </a:solidFill>
        <a:effectLst/>
      </p:bgPr>
    </p:bg>
    <p:spTree>
      <p:nvGrpSpPr>
        <p:cNvPr id="1" name=""/>
        <p:cNvGrpSpPr/>
        <p:nvPr/>
      </p:nvGrpSpPr>
      <p:grpSpPr>
        <a:xfrm>
          <a:off x="0" y="0"/>
          <a:ext cx="0" cy="0"/>
          <a:chOff x="0" y="0"/>
          <a:chExt cx="0" cy="0"/>
        </a:xfrm>
      </p:grpSpPr>
      <p:pic>
        <p:nvPicPr>
          <p:cNvPr id="68" name="Picture 67" descr="Unit 16.jpg"/>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0" y="0"/>
            <a:ext cx="9144000" cy="660400"/>
          </a:xfrm>
          <a:prstGeom prst="rect">
            <a:avLst/>
          </a:prstGeom>
        </p:spPr>
      </p:pic>
      <p:sp>
        <p:nvSpPr>
          <p:cNvPr id="74" name="TextBox 73"/>
          <p:cNvSpPr txBox="1"/>
          <p:nvPr userDrawn="1"/>
        </p:nvSpPr>
        <p:spPr>
          <a:xfrm>
            <a:off x="752495" y="156700"/>
            <a:ext cx="8067635" cy="452432"/>
          </a:xfrm>
          <a:prstGeom prst="rect">
            <a:avLst/>
          </a:prstGeom>
          <a:noFill/>
        </p:spPr>
        <p:txBody>
          <a:bodyPr wrap="square" lIns="0" tIns="0" rIns="0" rtlCol="0">
            <a:noAutofit/>
          </a:bodyPr>
          <a:lstStyle/>
          <a:p>
            <a:pPr marL="0" marR="0" lvl="0" indent="0" algn="l" defTabSz="457200" rtl="0" eaLnBrk="1" fontAlgn="auto" latinLnBrk="0" hangingPunct="1">
              <a:lnSpc>
                <a:spcPct val="100000"/>
              </a:lnSpc>
              <a:spcBef>
                <a:spcPts val="288"/>
              </a:spcBef>
              <a:spcAft>
                <a:spcPts val="0"/>
              </a:spcAft>
              <a:buClrTx/>
              <a:buSzTx/>
              <a:buFontTx/>
              <a:buNone/>
              <a:tabLst/>
              <a:defRPr/>
            </a:pPr>
            <a:r>
              <a:rPr lang="en-US" sz="1200" b="1" dirty="0">
                <a:solidFill>
                  <a:srgbClr val="FFFFFF"/>
                </a:solidFill>
                <a:effectLst>
                  <a:glow rad="228600">
                    <a:schemeClr val="tx1">
                      <a:alpha val="40000"/>
                    </a:schemeClr>
                  </a:glow>
                </a:effectLst>
                <a:latin typeface="Arial"/>
                <a:cs typeface="Arial"/>
              </a:rPr>
              <a:t>Functions returning values</a:t>
            </a:r>
          </a:p>
          <a:p>
            <a:pPr>
              <a:spcBef>
                <a:spcPts val="288"/>
              </a:spcBef>
            </a:pPr>
            <a:r>
              <a:rPr lang="en-US" sz="1200" b="0" dirty="0">
                <a:solidFill>
                  <a:srgbClr val="FFFFFF"/>
                </a:solidFill>
                <a:effectLst>
                  <a:glow rad="228600">
                    <a:schemeClr val="tx1">
                      <a:alpha val="40000"/>
                    </a:schemeClr>
                  </a:glow>
                </a:effectLst>
                <a:latin typeface="Arial"/>
                <a:cs typeface="Arial"/>
              </a:rPr>
              <a:t>Python:</a:t>
            </a:r>
            <a:r>
              <a:rPr lang="en-US" sz="1200" b="0" baseline="0" dirty="0">
                <a:solidFill>
                  <a:srgbClr val="FFFFFF"/>
                </a:solidFill>
                <a:effectLst>
                  <a:glow rad="228600">
                    <a:schemeClr val="tx1">
                      <a:alpha val="40000"/>
                    </a:schemeClr>
                  </a:glow>
                </a:effectLst>
                <a:latin typeface="Arial"/>
                <a:cs typeface="Arial"/>
              </a:rPr>
              <a:t> </a:t>
            </a:r>
            <a:r>
              <a:rPr lang="en-US" sz="1200" b="0" dirty="0">
                <a:solidFill>
                  <a:srgbClr val="FFFFFF"/>
                </a:solidFill>
                <a:effectLst>
                  <a:glow rad="228600">
                    <a:schemeClr val="tx1">
                      <a:alpha val="40000"/>
                    </a:schemeClr>
                  </a:glow>
                </a:effectLst>
                <a:latin typeface="Arial"/>
                <a:cs typeface="Arial"/>
              </a:rPr>
              <a:t>Next steps</a:t>
            </a:r>
          </a:p>
        </p:txBody>
      </p:sp>
      <p:pic>
        <p:nvPicPr>
          <p:cNvPr id="75" name="Picture 74" descr="Logo Unit 16.ai"/>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293600" y="6339600"/>
            <a:ext cx="1476000" cy="294359"/>
          </a:xfrm>
          <a:prstGeom prst="rect">
            <a:avLst/>
          </a:prstGeom>
        </p:spPr>
      </p:pic>
      <p:sp>
        <p:nvSpPr>
          <p:cNvPr id="7" name="Rectangle 6"/>
          <p:cNvSpPr/>
          <p:nvPr userDrawn="1"/>
        </p:nvSpPr>
        <p:spPr>
          <a:xfrm>
            <a:off x="676274" y="1701461"/>
            <a:ext cx="7829551" cy="4555093"/>
          </a:xfrm>
          <a:prstGeom prst="rect">
            <a:avLst/>
          </a:prstGeom>
        </p:spPr>
        <p:txBody>
          <a:bodyPr wrap="square">
            <a:spAutoFit/>
          </a:bodyPr>
          <a:lstStyle/>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400" b="1" i="0" u="none" strike="noStrike" kern="1200" cap="none" spc="0" normalizeH="0" baseline="0" noProof="0" dirty="0">
                <a:ln>
                  <a:noFill/>
                </a:ln>
                <a:solidFill>
                  <a:schemeClr val="bg1"/>
                </a:solidFill>
                <a:effectLst/>
                <a:uLnTx/>
                <a:uFillTx/>
                <a:latin typeface="Arial"/>
                <a:ea typeface="+mn-ea"/>
                <a:cs typeface="Arial"/>
              </a:rPr>
              <a:t>Copyright</a:t>
            </a:r>
            <a:endParaRPr kumimoji="0" lang="en-GB" sz="1200" b="1" i="0" u="none" strike="noStrike" kern="1200" cap="none" spc="0" normalizeH="0" baseline="0" noProof="0" dirty="0">
              <a:ln>
                <a:noFill/>
              </a:ln>
              <a:solidFill>
                <a:schemeClr val="bg1"/>
              </a:solidFill>
              <a:effectLst/>
              <a:uLnTx/>
              <a:uFillTx/>
              <a:latin typeface="Arial"/>
              <a:ea typeface="+mn-ea"/>
              <a:cs typeface="Arial"/>
            </a:endParaRP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200" b="0" i="0" u="none" strike="noStrike" kern="1200" cap="none" spc="0" normalizeH="0" baseline="0" noProof="0" dirty="0">
                <a:ln>
                  <a:noFill/>
                </a:ln>
                <a:solidFill>
                  <a:schemeClr val="bg1"/>
                </a:solidFill>
                <a:effectLst/>
                <a:uLnTx/>
                <a:uFillTx/>
                <a:latin typeface="Arial"/>
                <a:ea typeface="+mn-ea"/>
                <a:cs typeface="Arial"/>
              </a:rPr>
              <a:t>© 2017 PG Online Limited</a:t>
            </a: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200" b="0" i="0" u="none" strike="noStrike" kern="1200" cap="none" spc="0" normalizeH="0" baseline="0" noProof="0" dirty="0">
                <a:ln>
                  <a:noFill/>
                </a:ln>
                <a:solidFill>
                  <a:schemeClr val="bg1"/>
                </a:solidFill>
                <a:effectLst/>
                <a:uLnTx/>
                <a:uFillTx/>
                <a:latin typeface="Arial"/>
                <a:ea typeface="+mn-ea"/>
                <a:cs typeface="Arial"/>
              </a:rPr>
              <a:t>The contents of this unit are protected by copyright. </a:t>
            </a: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200" b="0" i="0" u="none" strike="noStrike" kern="1200" cap="none" spc="0" normalizeH="0" baseline="0" noProof="0" dirty="0">
                <a:ln>
                  <a:noFill/>
                </a:ln>
                <a:solidFill>
                  <a:schemeClr val="bg1"/>
                </a:solidFill>
                <a:effectLst/>
                <a:uLnTx/>
                <a:uFillTx/>
                <a:latin typeface="Arial"/>
                <a:ea typeface="+mn-ea"/>
                <a:cs typeface="Arial"/>
              </a:rPr>
              <a:t>This unit and all the worksheets, PowerPoint presentations, teaching guides and other associated files distributed with it are supplied to you by PG Online Limited under licence and may be used and copied by you only in accordance with the terms of the licence. Except as expressly permitted by the licence, no part of the materials distributed with this unit may be used, reproduced, stored in a retrieval system, or transmitted, in any form or by any means, electronic or otherwise, without the prior written permission of PG Online Limited.</a:t>
            </a: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400" b="1" i="0" u="none" strike="noStrike" kern="1200" cap="none" spc="0" normalizeH="0" baseline="0" noProof="0" dirty="0">
                <a:ln>
                  <a:noFill/>
                </a:ln>
                <a:solidFill>
                  <a:schemeClr val="bg1"/>
                </a:solidFill>
                <a:effectLst/>
                <a:uLnTx/>
                <a:uFillTx/>
                <a:latin typeface="Arial"/>
                <a:ea typeface="+mn-ea"/>
                <a:cs typeface="Arial"/>
              </a:rPr>
              <a:t>Licence agreement</a:t>
            </a: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200" b="0" i="0" u="none" strike="noStrike" kern="1200" cap="none" spc="0" normalizeH="0" baseline="0" noProof="0" dirty="0">
                <a:ln>
                  <a:noFill/>
                </a:ln>
                <a:solidFill>
                  <a:schemeClr val="bg1"/>
                </a:solidFill>
                <a:effectLst/>
                <a:uLnTx/>
                <a:uFillTx/>
                <a:latin typeface="Arial"/>
                <a:ea typeface="+mn-ea"/>
                <a:cs typeface="Arial"/>
              </a:rPr>
              <a:t>This is a legal agreement between you, the end user, and PG Online Limited. This unit and all the worksheets, PowerPoint presentations, teaching guides and other associated files distributed with it is licensed, not sold, to you by PG Online Limited for use under the terms of the licence.</a:t>
            </a: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200" b="0" i="0" u="none" strike="noStrike" kern="1200" cap="none" spc="0" normalizeH="0" baseline="0" noProof="0" dirty="0">
                <a:ln>
                  <a:noFill/>
                </a:ln>
                <a:solidFill>
                  <a:schemeClr val="bg1"/>
                </a:solidFill>
                <a:effectLst/>
                <a:uLnTx/>
                <a:uFillTx/>
                <a:latin typeface="Arial"/>
                <a:ea typeface="+mn-ea"/>
                <a:cs typeface="Arial"/>
              </a:rPr>
              <a:t>The materials distributed with this unit may be freely copied and used by members of a single institution on a single site only. You are not permitted to share in any way any of the materials or part of the materials with any third party, including users on another site or individuals who are members of a separate institution. You acknowledge that the materials must remain with you, the licencing institution, and no part of the materials may be transferred to another institution. You also agree not to procure, authorise, encourage, facilitate or enable any third party to reproduce these materials in whole or in part without the prior permission of PG Online Limited.</a:t>
            </a:r>
            <a:endParaRPr lang="en-GB" sz="1200" dirty="0">
              <a:solidFill>
                <a:schemeClr val="bg1"/>
              </a:solidFill>
            </a:endParaRPr>
          </a:p>
        </p:txBody>
      </p:sp>
    </p:spTree>
    <p:extLst>
      <p:ext uri="{BB962C8B-B14F-4D97-AF65-F5344CB8AC3E}">
        <p14:creationId xmlns:p14="http://schemas.microsoft.com/office/powerpoint/2010/main" val="27843295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6734550"/>
      </p:ext>
    </p:extLst>
  </p:cSld>
  <p:clrMap bg1="lt1" tx1="dk1" bg2="lt2" tx2="dk2" accent1="accent1" accent2="accent2" accent3="accent3" accent4="accent4" accent5="accent5" accent6="accent6" hlink="hlink" folHlink="folHlink"/>
  <p:sldLayoutIdLst>
    <p:sldLayoutId id="2147483649" r:id="rId1"/>
    <p:sldLayoutId id="2147483667" r:id="rId2"/>
    <p:sldLayoutId id="2147483654" r:id="rId3"/>
    <p:sldLayoutId id="2147483652" r:id="rId4"/>
    <p:sldLayoutId id="2147483653" r:id="rId5"/>
    <p:sldLayoutId id="2147483655" r:id="rId6"/>
    <p:sldLayoutId id="2147483656" r:id="rId7"/>
    <p:sldLayoutId id="2147483668" r:id="rId8"/>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a:t>Functions returning values</a:t>
            </a:r>
          </a:p>
          <a:p>
            <a:pPr lvl="1">
              <a:spcBef>
                <a:spcPts val="1200"/>
              </a:spcBef>
            </a:pPr>
            <a:r>
              <a:rPr lang="en-US" dirty="0"/>
              <a:t>Python: Next steps</a:t>
            </a:r>
          </a:p>
          <a:p>
            <a:pPr lvl="1">
              <a:spcBef>
                <a:spcPts val="2400"/>
              </a:spcBef>
            </a:pPr>
            <a:r>
              <a:rPr lang="en-US" dirty="0">
                <a:solidFill>
                  <a:srgbClr val="7BD90B"/>
                </a:solidFill>
              </a:rPr>
              <a:t>3</a:t>
            </a:r>
            <a:r>
              <a:rPr lang="en-US" baseline="30000" dirty="0">
                <a:solidFill>
                  <a:srgbClr val="7BD90B"/>
                </a:solidFill>
              </a:rPr>
              <a:t>rd</a:t>
            </a:r>
            <a:r>
              <a:rPr lang="en-US" dirty="0">
                <a:solidFill>
                  <a:srgbClr val="7BD90B"/>
                </a:solidFill>
              </a:rPr>
              <a:t> Edition</a:t>
            </a:r>
          </a:p>
          <a:p>
            <a:pPr lvl="1"/>
            <a:endParaRPr lang="en-US" dirty="0"/>
          </a:p>
        </p:txBody>
      </p:sp>
    </p:spTree>
    <p:extLst>
      <p:ext uri="{BB962C8B-B14F-4D97-AF65-F5344CB8AC3E}">
        <p14:creationId xmlns:p14="http://schemas.microsoft.com/office/powerpoint/2010/main" val="36733684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Programming task</a:t>
            </a:r>
            <a:endParaRPr lang="en-GB" dirty="0"/>
          </a:p>
        </p:txBody>
      </p:sp>
      <p:sp>
        <p:nvSpPr>
          <p:cNvPr id="3" name="Text Placeholder 2"/>
          <p:cNvSpPr>
            <a:spLocks noGrp="1"/>
          </p:cNvSpPr>
          <p:nvPr>
            <p:ph type="body" sz="quarter" idx="14"/>
          </p:nvPr>
        </p:nvSpPr>
        <p:spPr>
          <a:xfrm>
            <a:off x="724280" y="1704179"/>
            <a:ext cx="5186993" cy="3453607"/>
          </a:xfrm>
        </p:spPr>
        <p:txBody>
          <a:bodyPr/>
          <a:lstStyle/>
          <a:p>
            <a:r>
              <a:rPr lang="en-GB" altLang="en-US" dirty="0">
                <a:latin typeface="Arial" panose="020B0604020202020204" pitchFamily="34" charset="0"/>
                <a:cs typeface="Arial" panose="020B0604020202020204" pitchFamily="34" charset="0"/>
              </a:rPr>
              <a:t>Edit the program </a:t>
            </a:r>
            <a:r>
              <a:rPr lang="en-GB" altLang="en-US" dirty="0">
                <a:latin typeface="Consolas"/>
                <a:cs typeface="Consolas"/>
              </a:rPr>
              <a:t>calculator.py</a:t>
            </a:r>
          </a:p>
          <a:p>
            <a:r>
              <a:rPr lang="en-GB" altLang="en-US" dirty="0">
                <a:latin typeface="Arial" panose="020B0604020202020204" pitchFamily="34" charset="0"/>
                <a:cs typeface="Arial" panose="020B0604020202020204" pitchFamily="34" charset="0"/>
              </a:rPr>
              <a:t>Add 3 more functions:</a:t>
            </a:r>
          </a:p>
          <a:p>
            <a:pPr lvl="1"/>
            <a:r>
              <a:rPr lang="en-GB" altLang="en-US" sz="2500" dirty="0">
                <a:latin typeface="Consolas"/>
                <a:cs typeface="Consolas"/>
              </a:rPr>
              <a:t>subtract</a:t>
            </a:r>
          </a:p>
          <a:p>
            <a:pPr lvl="1"/>
            <a:r>
              <a:rPr lang="en-GB" altLang="en-US" sz="2500" dirty="0">
                <a:latin typeface="Consolas"/>
                <a:cs typeface="Consolas"/>
              </a:rPr>
              <a:t>divide</a:t>
            </a:r>
          </a:p>
          <a:p>
            <a:pPr lvl="1"/>
            <a:r>
              <a:rPr lang="en-GB" altLang="en-US" sz="2500" dirty="0">
                <a:latin typeface="Consolas"/>
                <a:cs typeface="Consolas"/>
              </a:rPr>
              <a:t>multiply</a:t>
            </a:r>
          </a:p>
          <a:p>
            <a:r>
              <a:rPr lang="en-GB" altLang="en-US" dirty="0">
                <a:latin typeface="Arial" panose="020B0604020202020204" pitchFamily="34" charset="0"/>
                <a:cs typeface="Arial" panose="020B0604020202020204" pitchFamily="34" charset="0"/>
              </a:rPr>
              <a:t>Complete the if / </a:t>
            </a:r>
            <a:r>
              <a:rPr lang="en-GB" altLang="en-US" dirty="0" err="1">
                <a:latin typeface="Arial" panose="020B0604020202020204" pitchFamily="34" charset="0"/>
                <a:cs typeface="Arial" panose="020B0604020202020204" pitchFamily="34" charset="0"/>
              </a:rPr>
              <a:t>elif</a:t>
            </a:r>
            <a:r>
              <a:rPr lang="en-GB" altLang="en-US" dirty="0">
                <a:latin typeface="Arial" panose="020B0604020202020204" pitchFamily="34" charset="0"/>
                <a:cs typeface="Arial" panose="020B0604020202020204" pitchFamily="34" charset="0"/>
              </a:rPr>
              <a:t> blocks to finish the program</a:t>
            </a:r>
          </a:p>
          <a:p>
            <a:endParaRPr lang="en-GB" dirty="0"/>
          </a:p>
        </p:txBody>
      </p:sp>
      <p:pic>
        <p:nvPicPr>
          <p:cNvPr id="7" name="Picture 6"/>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298723" y="2886439"/>
            <a:ext cx="4845277" cy="3601990"/>
          </a:xfrm>
          <a:prstGeom prst="rect">
            <a:avLst/>
          </a:prstGeom>
        </p:spPr>
      </p:pic>
    </p:spTree>
    <p:extLst>
      <p:ext uri="{BB962C8B-B14F-4D97-AF65-F5344CB8AC3E}">
        <p14:creationId xmlns:p14="http://schemas.microsoft.com/office/powerpoint/2010/main" val="3700804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Worksheet 5</a:t>
            </a:r>
            <a:endParaRPr lang="en-GB" dirty="0"/>
          </a:p>
        </p:txBody>
      </p:sp>
      <p:sp>
        <p:nvSpPr>
          <p:cNvPr id="3" name="Text Placeholder 2"/>
          <p:cNvSpPr>
            <a:spLocks noGrp="1"/>
          </p:cNvSpPr>
          <p:nvPr>
            <p:ph type="body" sz="quarter" idx="14"/>
          </p:nvPr>
        </p:nvSpPr>
        <p:spPr/>
        <p:txBody>
          <a:bodyPr/>
          <a:lstStyle/>
          <a:p>
            <a:r>
              <a:rPr lang="en-GB" altLang="en-US" dirty="0"/>
              <a:t>To practise your programming skills, complete the worksheet to start making a card game</a:t>
            </a:r>
          </a:p>
          <a:p>
            <a:endParaRPr lang="en-GB" dirty="0"/>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 y="2503665"/>
            <a:ext cx="5911913" cy="4354335"/>
          </a:xfrm>
          <a:prstGeom prst="rect">
            <a:avLst/>
          </a:prstGeom>
        </p:spPr>
      </p:pic>
    </p:spTree>
    <p:extLst>
      <p:ext uri="{BB962C8B-B14F-4D97-AF65-F5344CB8AC3E}">
        <p14:creationId xmlns:p14="http://schemas.microsoft.com/office/powerpoint/2010/main" val="14201221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59885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4"/>
          </p:nvPr>
        </p:nvSpPr>
        <p:spPr/>
        <p:txBody>
          <a:bodyPr/>
          <a:lstStyle/>
          <a:p>
            <a:r>
              <a:rPr lang="en-GB" dirty="0"/>
              <a:t>Define a function which calculates a value and passes it back to the calling module</a:t>
            </a:r>
          </a:p>
          <a:p>
            <a:r>
              <a:rPr lang="en-GB" dirty="0"/>
              <a:t>Call a function which calculates a value</a:t>
            </a:r>
          </a:p>
          <a:p>
            <a:r>
              <a:rPr lang="en-GB" dirty="0"/>
              <a:t> Assign the return value to a variable in the calling module</a:t>
            </a:r>
          </a:p>
        </p:txBody>
      </p:sp>
      <p:sp>
        <p:nvSpPr>
          <p:cNvPr id="4" name="Text Placeholder 3"/>
          <p:cNvSpPr>
            <a:spLocks noGrp="1"/>
          </p:cNvSpPr>
          <p:nvPr>
            <p:ph type="body" sz="quarter" idx="13"/>
          </p:nvPr>
        </p:nvSpPr>
        <p:spPr/>
        <p:txBody>
          <a:bodyPr/>
          <a:lstStyle/>
          <a:p>
            <a:r>
              <a:rPr lang="en-GB" altLang="en-US" dirty="0">
                <a:solidFill>
                  <a:schemeClr val="tx1"/>
                </a:solidFill>
              </a:rPr>
              <a:t>Objectives</a:t>
            </a:r>
            <a:endParaRPr lang="en-GB" dirty="0">
              <a:solidFill>
                <a:schemeClr val="tx1"/>
              </a:solidFill>
            </a:endParaRPr>
          </a:p>
        </p:txBody>
      </p:sp>
    </p:spTree>
    <p:extLst>
      <p:ext uri="{BB962C8B-B14F-4D97-AF65-F5344CB8AC3E}">
        <p14:creationId xmlns:p14="http://schemas.microsoft.com/office/powerpoint/2010/main" val="4105810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GB" altLang="en-US" dirty="0"/>
              <a:t>Starter</a:t>
            </a:r>
            <a:endParaRPr lang="en-GB" dirty="0"/>
          </a:p>
        </p:txBody>
      </p:sp>
      <p:sp>
        <p:nvSpPr>
          <p:cNvPr id="6" name="Content Placeholder 2"/>
          <p:cNvSpPr>
            <a:spLocks noGrp="1"/>
          </p:cNvSpPr>
          <p:nvPr>
            <p:ph type="body" sz="quarter" idx="14"/>
          </p:nvPr>
        </p:nvSpPr>
        <p:spPr/>
        <p:txBody>
          <a:bodyPr rtlCol="0">
            <a:normAutofit lnSpcReduction="10000"/>
          </a:bodyPr>
          <a:lstStyle/>
          <a:p>
            <a:pPr fontAlgn="auto">
              <a:defRPr/>
            </a:pPr>
            <a:r>
              <a:rPr lang="en-GB" dirty="0"/>
              <a:t>Work out which is the biggest in each list </a:t>
            </a:r>
            <a:br>
              <a:rPr lang="en-GB" dirty="0"/>
            </a:br>
            <a:r>
              <a:rPr lang="en-GB" dirty="0"/>
              <a:t>of numbers:</a:t>
            </a:r>
          </a:p>
          <a:p>
            <a:pPr marL="0" indent="0" eaLnBrk="1" fontAlgn="auto" hangingPunct="1">
              <a:spcAft>
                <a:spcPts val="0"/>
              </a:spcAft>
              <a:buFont typeface="Arial" pitchFamily="34" charset="0"/>
              <a:buNone/>
              <a:defRPr/>
            </a:pPr>
            <a:endParaRPr lang="en-GB" dirty="0"/>
          </a:p>
          <a:p>
            <a:pPr marL="0" indent="0" algn="ctr" eaLnBrk="1" fontAlgn="auto" hangingPunct="1">
              <a:spcAft>
                <a:spcPts val="0"/>
              </a:spcAft>
              <a:buFont typeface="Arial" pitchFamily="34" charset="0"/>
              <a:buNone/>
              <a:defRPr/>
            </a:pPr>
            <a:r>
              <a:rPr lang="en-GB" sz="4800" b="1" dirty="0">
                <a:solidFill>
                  <a:srgbClr val="25C6FF"/>
                </a:solidFill>
              </a:rPr>
              <a:t>[83, 104, 96, 83, 29, 10]</a:t>
            </a:r>
          </a:p>
          <a:p>
            <a:pPr marL="0" indent="0" algn="ctr" eaLnBrk="1" fontAlgn="auto" hangingPunct="1">
              <a:spcAft>
                <a:spcPts val="0"/>
              </a:spcAft>
              <a:buFont typeface="Arial" pitchFamily="34" charset="0"/>
              <a:buNone/>
              <a:defRPr/>
            </a:pPr>
            <a:r>
              <a:rPr lang="en-GB" sz="4800" b="1" dirty="0">
                <a:solidFill>
                  <a:srgbClr val="16B9FA"/>
                </a:solidFill>
              </a:rPr>
              <a:t>[16, </a:t>
            </a:r>
            <a:r>
              <a:rPr lang="en-GB" sz="4800" b="1" dirty="0">
                <a:solidFill>
                  <a:srgbClr val="16B9FA"/>
                </a:solidFill>
                <a:latin typeface="Arial" panose="020B0604020202020204" pitchFamily="34" charset="0"/>
                <a:cs typeface="Arial" panose="020B0604020202020204" pitchFamily="34" charset="0"/>
              </a:rPr>
              <a:t>-</a:t>
            </a:r>
            <a:r>
              <a:rPr lang="en-GB" sz="4800" b="1" dirty="0">
                <a:solidFill>
                  <a:srgbClr val="16B9FA"/>
                </a:solidFill>
              </a:rPr>
              <a:t>37, 29, -12]</a:t>
            </a:r>
          </a:p>
          <a:p>
            <a:pPr marL="0" indent="0" algn="ctr" eaLnBrk="1" fontAlgn="auto" hangingPunct="1">
              <a:spcAft>
                <a:spcPts val="0"/>
              </a:spcAft>
              <a:buFont typeface="Arial" pitchFamily="34" charset="0"/>
              <a:buNone/>
              <a:defRPr/>
            </a:pPr>
            <a:r>
              <a:rPr lang="en-GB" sz="4800" b="1" dirty="0">
                <a:solidFill>
                  <a:srgbClr val="05A5E6"/>
                </a:solidFill>
              </a:rPr>
              <a:t>[42, 193, -647, 583, 12, -62] </a:t>
            </a:r>
          </a:p>
        </p:txBody>
      </p:sp>
    </p:spTree>
    <p:extLst>
      <p:ext uri="{BB962C8B-B14F-4D97-AF65-F5344CB8AC3E}">
        <p14:creationId xmlns:p14="http://schemas.microsoft.com/office/powerpoint/2010/main" val="2590286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Functions</a:t>
            </a:r>
            <a:endParaRPr lang="en-GB" dirty="0"/>
          </a:p>
        </p:txBody>
      </p:sp>
      <p:sp>
        <p:nvSpPr>
          <p:cNvPr id="3" name="Text Placeholder 2"/>
          <p:cNvSpPr>
            <a:spLocks noGrp="1"/>
          </p:cNvSpPr>
          <p:nvPr>
            <p:ph type="body" sz="quarter" idx="14"/>
          </p:nvPr>
        </p:nvSpPr>
        <p:spPr/>
        <p:txBody>
          <a:bodyPr/>
          <a:lstStyle/>
          <a:p>
            <a:pPr lvl="0"/>
            <a:r>
              <a:rPr lang="en-GB" altLang="en-US" dirty="0">
                <a:solidFill>
                  <a:prstClr val="black"/>
                </a:solidFill>
              </a:rPr>
              <a:t>A function is a piece of code that you can run whenever you want to</a:t>
            </a:r>
          </a:p>
          <a:p>
            <a:endParaRPr lang="en-GB" dirty="0"/>
          </a:p>
        </p:txBody>
      </p:sp>
      <p:sp>
        <p:nvSpPr>
          <p:cNvPr id="4" name="Content Placeholder 2"/>
          <p:cNvSpPr txBox="1">
            <a:spLocks/>
          </p:cNvSpPr>
          <p:nvPr/>
        </p:nvSpPr>
        <p:spPr>
          <a:xfrm>
            <a:off x="597186" y="2593504"/>
            <a:ext cx="3531469" cy="3742641"/>
          </a:xfrm>
          <a:prstGeom prst="rect">
            <a:avLst/>
          </a:prstGeom>
        </p:spPr>
        <p:txBody>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71463" indent="-271463">
              <a:spcBef>
                <a:spcPts val="0"/>
              </a:spcBef>
              <a:spcAft>
                <a:spcPts val="1400"/>
              </a:spcAft>
            </a:pPr>
            <a:r>
              <a:rPr lang="en-GB" altLang="en-US" sz="2500" dirty="0">
                <a:solidFill>
                  <a:prstClr val="black"/>
                </a:solidFill>
                <a:latin typeface="Arial"/>
                <a:cs typeface="Arial"/>
              </a:rPr>
              <a:t>Imagine having a butler who can tie your shoe laces, cook your tea or change the TV channel</a:t>
            </a:r>
          </a:p>
        </p:txBody>
      </p:sp>
      <p:sp>
        <p:nvSpPr>
          <p:cNvPr id="5" name="Rectangle 4"/>
          <p:cNvSpPr/>
          <p:nvPr/>
        </p:nvSpPr>
        <p:spPr>
          <a:xfrm>
            <a:off x="597186" y="4726899"/>
            <a:ext cx="6156039" cy="707886"/>
          </a:xfrm>
          <a:prstGeom prst="rect">
            <a:avLst/>
          </a:prstGeom>
        </p:spPr>
        <p:txBody>
          <a:bodyPr wrap="square">
            <a:spAutoFit/>
          </a:bodyPr>
          <a:lstStyle/>
          <a:p>
            <a:pPr marL="728663" lvl="1" indent="-271463">
              <a:spcAft>
                <a:spcPts val="1400"/>
              </a:spcAft>
              <a:buFont typeface="Arial"/>
              <a:buChar char="•"/>
            </a:pPr>
            <a:r>
              <a:rPr lang="en-GB" altLang="en-US" sz="2000" dirty="0">
                <a:solidFill>
                  <a:srgbClr val="7BD90B"/>
                </a:solidFill>
                <a:latin typeface="Arial"/>
                <a:cs typeface="Arial"/>
              </a:rPr>
              <a:t>BUT sometimes you want the butler to answer a question</a:t>
            </a:r>
          </a:p>
        </p:txBody>
      </p:sp>
      <p:pic>
        <p:nvPicPr>
          <p:cNvPr id="9" name="Picture 8"/>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508490" y="2342502"/>
            <a:ext cx="4635642" cy="4182858"/>
          </a:xfrm>
          <a:prstGeom prst="rect">
            <a:avLst/>
          </a:prstGeom>
        </p:spPr>
      </p:pic>
    </p:spTree>
    <p:extLst>
      <p:ext uri="{BB962C8B-B14F-4D97-AF65-F5344CB8AC3E}">
        <p14:creationId xmlns:p14="http://schemas.microsoft.com/office/powerpoint/2010/main" val="727346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Functions returning answers</a:t>
            </a:r>
            <a:endParaRPr lang="en-GB" dirty="0"/>
          </a:p>
        </p:txBody>
      </p:sp>
      <p:sp>
        <p:nvSpPr>
          <p:cNvPr id="3" name="Text Placeholder 2"/>
          <p:cNvSpPr>
            <a:spLocks noGrp="1"/>
          </p:cNvSpPr>
          <p:nvPr>
            <p:ph type="body" sz="quarter" idx="14"/>
          </p:nvPr>
        </p:nvSpPr>
        <p:spPr/>
        <p:txBody>
          <a:bodyPr/>
          <a:lstStyle/>
          <a:p>
            <a:r>
              <a:rPr lang="en-GB" altLang="en-US" dirty="0"/>
              <a:t>A function can send an answer back</a:t>
            </a:r>
          </a:p>
          <a:p>
            <a:r>
              <a:rPr lang="en-GB" altLang="en-US" dirty="0"/>
              <a:t>So your butler can also tell you the answer to that maths question, remind you when your favourite TV show is on or work out the quickest way to get to </a:t>
            </a:r>
            <a:br>
              <a:rPr lang="en-GB" altLang="en-US" dirty="0"/>
            </a:br>
            <a:r>
              <a:rPr lang="en-GB" altLang="en-US" dirty="0"/>
              <a:t>the cinema</a:t>
            </a:r>
          </a:p>
        </p:txBody>
      </p:sp>
    </p:spTree>
    <p:extLst>
      <p:ext uri="{BB962C8B-B14F-4D97-AF65-F5344CB8AC3E}">
        <p14:creationId xmlns:p14="http://schemas.microsoft.com/office/powerpoint/2010/main" val="612743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Functions</a:t>
            </a:r>
            <a:endParaRPr lang="en-GB" dirty="0"/>
          </a:p>
        </p:txBody>
      </p:sp>
      <p:sp>
        <p:nvSpPr>
          <p:cNvPr id="3" name="Text Placeholder 2"/>
          <p:cNvSpPr>
            <a:spLocks noGrp="1"/>
          </p:cNvSpPr>
          <p:nvPr>
            <p:ph type="body" sz="quarter" idx="14"/>
          </p:nvPr>
        </p:nvSpPr>
        <p:spPr/>
        <p:txBody>
          <a:bodyPr/>
          <a:lstStyle/>
          <a:p>
            <a:r>
              <a:rPr lang="en-GB" altLang="en-US" dirty="0"/>
              <a:t>Try this code:</a:t>
            </a:r>
          </a:p>
          <a:p>
            <a:pPr>
              <a:spcBef>
                <a:spcPts val="600"/>
              </a:spcBef>
              <a:spcAft>
                <a:spcPts val="600"/>
              </a:spcAft>
              <a:buNone/>
            </a:pPr>
            <a:endParaRPr lang="en-GB" altLang="en-US" sz="800" dirty="0">
              <a:latin typeface="Consolas"/>
              <a:cs typeface="Consolas"/>
            </a:endParaRPr>
          </a:p>
          <a:p>
            <a:pPr indent="-4763">
              <a:spcBef>
                <a:spcPts val="600"/>
              </a:spcBef>
              <a:spcAft>
                <a:spcPts val="600"/>
              </a:spcAft>
              <a:buNone/>
            </a:pPr>
            <a:r>
              <a:rPr lang="en-GB" altLang="en-US" sz="2400" dirty="0" err="1">
                <a:solidFill>
                  <a:schemeClr val="accent6"/>
                </a:solidFill>
                <a:latin typeface="Consolas"/>
                <a:cs typeface="Consolas"/>
              </a:rPr>
              <a:t>def</a:t>
            </a:r>
            <a:r>
              <a:rPr lang="en-GB" altLang="en-US" sz="2400" dirty="0">
                <a:solidFill>
                  <a:schemeClr val="accent6"/>
                </a:solidFill>
                <a:latin typeface="Consolas"/>
                <a:cs typeface="Consolas"/>
              </a:rPr>
              <a:t> </a:t>
            </a:r>
            <a:r>
              <a:rPr lang="en-GB" altLang="en-US" sz="2400" dirty="0" err="1">
                <a:solidFill>
                  <a:srgbClr val="1B70ED"/>
                </a:solidFill>
                <a:latin typeface="Consolas"/>
                <a:cs typeface="Consolas"/>
              </a:rPr>
              <a:t>calcDouble</a:t>
            </a:r>
            <a:r>
              <a:rPr lang="en-GB" altLang="en-US" sz="2400" dirty="0">
                <a:latin typeface="Consolas"/>
                <a:cs typeface="Consolas"/>
              </a:rPr>
              <a:t>(amount):</a:t>
            </a:r>
          </a:p>
          <a:p>
            <a:pPr indent="-4763">
              <a:spcBef>
                <a:spcPts val="600"/>
              </a:spcBef>
              <a:spcAft>
                <a:spcPts val="600"/>
              </a:spcAft>
              <a:buNone/>
            </a:pPr>
            <a:r>
              <a:rPr lang="en-GB" altLang="en-US" sz="2400" dirty="0">
                <a:latin typeface="Consolas"/>
                <a:cs typeface="Consolas"/>
              </a:rPr>
              <a:t>   amount = 2 * amount</a:t>
            </a:r>
          </a:p>
          <a:p>
            <a:pPr indent="-4763">
              <a:spcBef>
                <a:spcPts val="600"/>
              </a:spcBef>
              <a:spcAft>
                <a:spcPts val="600"/>
              </a:spcAft>
              <a:buNone/>
            </a:pPr>
            <a:r>
              <a:rPr lang="en-GB" altLang="en-US" sz="2400" dirty="0">
                <a:solidFill>
                  <a:srgbClr val="7030A0"/>
                </a:solidFill>
                <a:latin typeface="Consolas"/>
                <a:cs typeface="Consolas"/>
              </a:rPr>
              <a:t>   return </a:t>
            </a:r>
            <a:r>
              <a:rPr lang="en-GB" altLang="en-US" sz="2400" dirty="0">
                <a:latin typeface="Consolas"/>
                <a:cs typeface="Consolas"/>
              </a:rPr>
              <a:t>amount </a:t>
            </a:r>
          </a:p>
          <a:p>
            <a:pPr indent="-4763">
              <a:spcBef>
                <a:spcPts val="600"/>
              </a:spcBef>
              <a:spcAft>
                <a:spcPts val="600"/>
              </a:spcAft>
              <a:buNone/>
            </a:pPr>
            <a:endParaRPr lang="en-GB" altLang="en-US" sz="700" dirty="0">
              <a:latin typeface="Consolas"/>
              <a:cs typeface="Consolas"/>
            </a:endParaRPr>
          </a:p>
          <a:p>
            <a:pPr indent="-4763">
              <a:spcBef>
                <a:spcPts val="600"/>
              </a:spcBef>
              <a:spcAft>
                <a:spcPts val="600"/>
              </a:spcAft>
              <a:buNone/>
            </a:pPr>
            <a:r>
              <a:rPr lang="en-GB" altLang="en-US" sz="2400" dirty="0">
                <a:latin typeface="Consolas"/>
                <a:cs typeface="Consolas"/>
              </a:rPr>
              <a:t>question = 120</a:t>
            </a:r>
          </a:p>
          <a:p>
            <a:pPr indent="-4763">
              <a:spcBef>
                <a:spcPts val="600"/>
              </a:spcBef>
              <a:spcAft>
                <a:spcPts val="600"/>
              </a:spcAft>
              <a:buNone/>
            </a:pPr>
            <a:r>
              <a:rPr lang="en-GB" altLang="en-US" sz="2400" dirty="0">
                <a:latin typeface="Consolas"/>
                <a:cs typeface="Consolas"/>
              </a:rPr>
              <a:t>answer = </a:t>
            </a:r>
            <a:r>
              <a:rPr lang="en-GB" altLang="en-US" sz="2400" dirty="0" err="1">
                <a:latin typeface="Consolas"/>
                <a:cs typeface="Consolas"/>
              </a:rPr>
              <a:t>calcDouble</a:t>
            </a:r>
            <a:r>
              <a:rPr lang="en-GB" altLang="en-US" sz="2400" dirty="0">
                <a:latin typeface="Consolas"/>
                <a:cs typeface="Consolas"/>
              </a:rPr>
              <a:t>(question)</a:t>
            </a:r>
          </a:p>
          <a:p>
            <a:pPr indent="-4763">
              <a:spcBef>
                <a:spcPts val="600"/>
              </a:spcBef>
              <a:spcAft>
                <a:spcPts val="600"/>
              </a:spcAft>
              <a:buNone/>
            </a:pPr>
            <a:r>
              <a:rPr lang="en-GB" altLang="en-US" sz="2400" dirty="0">
                <a:solidFill>
                  <a:srgbClr val="7030A0"/>
                </a:solidFill>
                <a:latin typeface="Consolas"/>
                <a:cs typeface="Consolas"/>
              </a:rPr>
              <a:t>print</a:t>
            </a:r>
            <a:r>
              <a:rPr lang="en-GB" altLang="en-US" sz="2400" dirty="0">
                <a:latin typeface="Consolas"/>
                <a:cs typeface="Consolas"/>
              </a:rPr>
              <a:t>(</a:t>
            </a:r>
            <a:r>
              <a:rPr lang="en-GB" altLang="en-US" sz="2400" dirty="0">
                <a:solidFill>
                  <a:srgbClr val="008000"/>
                </a:solidFill>
                <a:latin typeface="Consolas"/>
                <a:cs typeface="Consolas"/>
              </a:rPr>
              <a:t>“</a:t>
            </a:r>
            <a:r>
              <a:rPr lang="en-GB" altLang="en-US" sz="2400" dirty="0" err="1">
                <a:solidFill>
                  <a:srgbClr val="008000"/>
                </a:solidFill>
                <a:latin typeface="Consolas"/>
                <a:cs typeface="Consolas"/>
              </a:rPr>
              <a:t>Double”</a:t>
            </a:r>
            <a:r>
              <a:rPr lang="en-GB" altLang="en-US" sz="2400" dirty="0" err="1">
                <a:latin typeface="Consolas"/>
                <a:cs typeface="Consolas"/>
              </a:rPr>
              <a:t>,question,</a:t>
            </a:r>
            <a:r>
              <a:rPr lang="en-GB" altLang="en-US" sz="2400" dirty="0" err="1">
                <a:solidFill>
                  <a:srgbClr val="008000"/>
                </a:solidFill>
                <a:latin typeface="Consolas"/>
                <a:cs typeface="Consolas"/>
              </a:rPr>
              <a:t>”is”</a:t>
            </a:r>
            <a:r>
              <a:rPr lang="en-GB" altLang="en-US" sz="2400" dirty="0" err="1">
                <a:latin typeface="Consolas"/>
                <a:cs typeface="Consolas"/>
              </a:rPr>
              <a:t>,answer</a:t>
            </a:r>
            <a:r>
              <a:rPr lang="en-GB" altLang="en-US" sz="2400" dirty="0">
                <a:latin typeface="Consolas"/>
                <a:cs typeface="Consolas"/>
              </a:rPr>
              <a:t>) </a:t>
            </a:r>
          </a:p>
          <a:p>
            <a:pPr>
              <a:buNone/>
            </a:pPr>
            <a:endParaRPr lang="en-GB" altLang="en-US" sz="2400" dirty="0">
              <a:latin typeface="Calibri"/>
              <a:cs typeface="Calibri"/>
            </a:endParaRPr>
          </a:p>
          <a:p>
            <a:endParaRPr lang="en-GB" dirty="0"/>
          </a:p>
        </p:txBody>
      </p:sp>
    </p:spTree>
    <p:extLst>
      <p:ext uri="{BB962C8B-B14F-4D97-AF65-F5344CB8AC3E}">
        <p14:creationId xmlns:p14="http://schemas.microsoft.com/office/powerpoint/2010/main" val="8702831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Functions</a:t>
            </a:r>
            <a:endParaRPr lang="en-GB" dirty="0"/>
          </a:p>
        </p:txBody>
      </p:sp>
      <p:sp>
        <p:nvSpPr>
          <p:cNvPr id="3" name="Text Placeholder 2"/>
          <p:cNvSpPr>
            <a:spLocks noGrp="1"/>
          </p:cNvSpPr>
          <p:nvPr>
            <p:ph type="body" sz="quarter" idx="14"/>
          </p:nvPr>
        </p:nvSpPr>
        <p:spPr/>
        <p:txBody>
          <a:bodyPr/>
          <a:lstStyle/>
          <a:p>
            <a:pPr indent="-4763">
              <a:buNone/>
            </a:pPr>
            <a:r>
              <a:rPr lang="en-GB" altLang="en-US" sz="2400" dirty="0" err="1">
                <a:solidFill>
                  <a:schemeClr val="accent6"/>
                </a:solidFill>
                <a:latin typeface="Consolas"/>
                <a:cs typeface="Consolas"/>
              </a:rPr>
              <a:t>def</a:t>
            </a:r>
            <a:r>
              <a:rPr lang="en-GB" altLang="en-US" sz="2400" dirty="0">
                <a:solidFill>
                  <a:schemeClr val="accent6"/>
                </a:solidFill>
                <a:latin typeface="Consolas"/>
                <a:cs typeface="Consolas"/>
              </a:rPr>
              <a:t> </a:t>
            </a:r>
            <a:r>
              <a:rPr lang="en-GB" altLang="en-US" sz="2400" dirty="0" err="1">
                <a:solidFill>
                  <a:srgbClr val="1B70ED"/>
                </a:solidFill>
                <a:latin typeface="Consolas"/>
                <a:cs typeface="Consolas"/>
              </a:rPr>
              <a:t>calcDouble</a:t>
            </a:r>
            <a:r>
              <a:rPr lang="en-GB" altLang="en-US" sz="2400" dirty="0">
                <a:latin typeface="Consolas"/>
                <a:cs typeface="Consolas"/>
              </a:rPr>
              <a:t>(amount):</a:t>
            </a:r>
          </a:p>
          <a:p>
            <a:pPr indent="-4763">
              <a:buNone/>
            </a:pPr>
            <a:r>
              <a:rPr lang="en-GB" altLang="en-US" sz="2400" dirty="0">
                <a:latin typeface="Consolas"/>
                <a:cs typeface="Consolas"/>
              </a:rPr>
              <a:t>   amount = 2 * amount</a:t>
            </a:r>
          </a:p>
          <a:p>
            <a:pPr indent="-4763">
              <a:buNone/>
            </a:pPr>
            <a:r>
              <a:rPr lang="en-GB" altLang="en-US" sz="2400" dirty="0">
                <a:solidFill>
                  <a:srgbClr val="7030A0"/>
                </a:solidFill>
                <a:latin typeface="Consolas"/>
                <a:cs typeface="Consolas"/>
              </a:rPr>
              <a:t>   return </a:t>
            </a:r>
            <a:r>
              <a:rPr lang="en-GB" altLang="en-US" sz="2400" dirty="0">
                <a:latin typeface="Consolas"/>
                <a:cs typeface="Consolas"/>
              </a:rPr>
              <a:t>amount </a:t>
            </a:r>
          </a:p>
          <a:p>
            <a:pPr>
              <a:buNone/>
            </a:pPr>
            <a:endParaRPr lang="en-GB" altLang="en-US" sz="1600" dirty="0">
              <a:latin typeface="Consolas"/>
              <a:cs typeface="Consolas"/>
            </a:endParaRPr>
          </a:p>
          <a:p>
            <a:r>
              <a:rPr lang="en-GB" altLang="en-US" dirty="0"/>
              <a:t>When you call the function, the value of question gets sent to </a:t>
            </a:r>
            <a:r>
              <a:rPr lang="en-GB" altLang="en-US" sz="2400" dirty="0" err="1">
                <a:latin typeface="Consolas"/>
              </a:rPr>
              <a:t>calcDouble</a:t>
            </a:r>
            <a:r>
              <a:rPr lang="en-GB" altLang="en-US" sz="2400" dirty="0">
                <a:latin typeface="Consolas"/>
              </a:rPr>
              <a:t>(amount)</a:t>
            </a:r>
          </a:p>
          <a:p>
            <a:r>
              <a:rPr lang="en-GB" altLang="en-US" dirty="0"/>
              <a:t>The function does some working out and returns </a:t>
            </a:r>
            <a:br>
              <a:rPr lang="en-GB" altLang="en-US" dirty="0"/>
            </a:br>
            <a:r>
              <a:rPr lang="en-GB" altLang="en-US" dirty="0"/>
              <a:t>the result</a:t>
            </a:r>
          </a:p>
          <a:p>
            <a:endParaRPr lang="en-GB" dirty="0"/>
          </a:p>
        </p:txBody>
      </p:sp>
    </p:spTree>
    <p:extLst>
      <p:ext uri="{BB962C8B-B14F-4D97-AF65-F5344CB8AC3E}">
        <p14:creationId xmlns:p14="http://schemas.microsoft.com/office/powerpoint/2010/main" val="15522831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Defining functions</a:t>
            </a:r>
            <a:endParaRPr lang="en-GB" dirty="0"/>
          </a:p>
        </p:txBody>
      </p:sp>
      <p:sp>
        <p:nvSpPr>
          <p:cNvPr id="4" name="Content Placeholder 2"/>
          <p:cNvSpPr>
            <a:spLocks noGrp="1"/>
          </p:cNvSpPr>
          <p:nvPr>
            <p:ph type="body" sz="quarter" idx="14"/>
          </p:nvPr>
        </p:nvSpPr>
        <p:spPr/>
        <p:txBody>
          <a:bodyPr/>
          <a:lstStyle/>
          <a:p>
            <a:r>
              <a:rPr lang="en-GB" altLang="en-US" dirty="0">
                <a:latin typeface="Arial" panose="020B0604020202020204" pitchFamily="34" charset="0"/>
                <a:cs typeface="Arial" panose="020B0604020202020204" pitchFamily="34" charset="0"/>
              </a:rPr>
              <a:t>Add two more functions to your existing program </a:t>
            </a:r>
          </a:p>
          <a:p>
            <a:r>
              <a:rPr lang="en-GB" altLang="en-US" dirty="0">
                <a:latin typeface="Arial" panose="020B0604020202020204" pitchFamily="34" charset="0"/>
                <a:cs typeface="Arial" panose="020B0604020202020204" pitchFamily="34" charset="0"/>
              </a:rPr>
              <a:t>They must go BEFORE the main program:</a:t>
            </a:r>
          </a:p>
          <a:p>
            <a:pPr>
              <a:buNone/>
            </a:pPr>
            <a:endParaRPr lang="en-GB" altLang="en-US" sz="1600" dirty="0">
              <a:latin typeface="Calibri"/>
              <a:cs typeface="Calibri"/>
            </a:endParaRPr>
          </a:p>
          <a:p>
            <a:pPr marL="1971675" indent="19050">
              <a:buNone/>
            </a:pPr>
            <a:r>
              <a:rPr lang="en-GB" altLang="en-US" dirty="0" err="1">
                <a:latin typeface="Consolas"/>
                <a:cs typeface="Consolas"/>
              </a:rPr>
              <a:t>calcHalf(amount</a:t>
            </a:r>
            <a:r>
              <a:rPr lang="en-GB" altLang="en-US" dirty="0">
                <a:latin typeface="Consolas"/>
                <a:cs typeface="Consolas"/>
              </a:rPr>
              <a:t>)</a:t>
            </a:r>
          </a:p>
          <a:p>
            <a:pPr marL="1971675" indent="19050">
              <a:buNone/>
            </a:pPr>
            <a:r>
              <a:rPr lang="en-GB" altLang="en-US" dirty="0" err="1">
                <a:latin typeface="Consolas"/>
                <a:cs typeface="Consolas"/>
              </a:rPr>
              <a:t>calcTenMore</a:t>
            </a:r>
            <a:r>
              <a:rPr lang="en-GB" altLang="en-US" dirty="0">
                <a:latin typeface="Consolas"/>
                <a:cs typeface="Consolas"/>
              </a:rPr>
              <a:t>(amount)</a:t>
            </a:r>
          </a:p>
        </p:txBody>
      </p:sp>
    </p:spTree>
    <p:extLst>
      <p:ext uri="{BB962C8B-B14F-4D97-AF65-F5344CB8AC3E}">
        <p14:creationId xmlns:p14="http://schemas.microsoft.com/office/powerpoint/2010/main" val="2688594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Calling functions</a:t>
            </a:r>
            <a:endParaRPr lang="en-GB" dirty="0"/>
          </a:p>
        </p:txBody>
      </p:sp>
      <p:sp>
        <p:nvSpPr>
          <p:cNvPr id="3" name="Text Placeholder 2"/>
          <p:cNvSpPr>
            <a:spLocks noGrp="1"/>
          </p:cNvSpPr>
          <p:nvPr>
            <p:ph type="body" sz="quarter" idx="14"/>
          </p:nvPr>
        </p:nvSpPr>
        <p:spPr/>
        <p:txBody>
          <a:bodyPr/>
          <a:lstStyle/>
          <a:p>
            <a:r>
              <a:rPr lang="en-GB" altLang="en-US" dirty="0"/>
              <a:t>In your main program (underneath the functions), you should already have this code:</a:t>
            </a:r>
            <a:br>
              <a:rPr lang="en-GB" altLang="en-US" dirty="0"/>
            </a:br>
            <a:endParaRPr lang="en-GB" altLang="en-US" dirty="0"/>
          </a:p>
          <a:p>
            <a:pPr>
              <a:buNone/>
            </a:pPr>
            <a:endParaRPr lang="en-GB" altLang="en-US" sz="2800" dirty="0">
              <a:latin typeface="Consolas"/>
              <a:cs typeface="Consolas"/>
            </a:endParaRPr>
          </a:p>
          <a:p>
            <a:pPr>
              <a:buNone/>
            </a:pPr>
            <a:endParaRPr lang="en-GB" altLang="en-US" sz="1200" dirty="0">
              <a:latin typeface="Calibri"/>
              <a:cs typeface="Calibri"/>
            </a:endParaRPr>
          </a:p>
          <a:p>
            <a:r>
              <a:rPr lang="en-GB" altLang="en-US" dirty="0"/>
              <a:t>Add two more lines of code that will:</a:t>
            </a:r>
          </a:p>
          <a:p>
            <a:pPr lvl="1"/>
            <a:r>
              <a:rPr lang="en-GB" altLang="en-US" sz="2400" dirty="0">
                <a:latin typeface="Arial" panose="020B0604020202020204" pitchFamily="34" charset="0"/>
                <a:cs typeface="Arial" panose="020B0604020202020204" pitchFamily="34" charset="0"/>
              </a:rPr>
              <a:t>Call</a:t>
            </a:r>
            <a:r>
              <a:rPr lang="en-GB" altLang="en-US" sz="2400" dirty="0">
                <a:latin typeface="Calibri"/>
                <a:cs typeface="Calibri"/>
              </a:rPr>
              <a:t> </a:t>
            </a:r>
            <a:r>
              <a:rPr lang="en-GB" altLang="en-US" sz="2400" dirty="0" err="1">
                <a:latin typeface="Consolas"/>
                <a:cs typeface="Consolas"/>
              </a:rPr>
              <a:t>calcHalf</a:t>
            </a:r>
            <a:r>
              <a:rPr lang="en-GB" altLang="en-US" sz="2400" dirty="0">
                <a:latin typeface="Consolas"/>
                <a:cs typeface="Consolas"/>
              </a:rPr>
              <a:t>()</a:t>
            </a:r>
            <a:r>
              <a:rPr lang="en-GB" altLang="en-US" sz="2400" dirty="0">
                <a:latin typeface="Calibri"/>
                <a:cs typeface="Calibri"/>
              </a:rPr>
              <a:t> </a:t>
            </a:r>
            <a:r>
              <a:rPr lang="en-GB" altLang="en-US" sz="2400" dirty="0">
                <a:latin typeface="Arial" panose="020B0604020202020204" pitchFamily="34" charset="0"/>
                <a:cs typeface="Arial" panose="020B0604020202020204" pitchFamily="34" charset="0"/>
              </a:rPr>
              <a:t>and store the result in answer</a:t>
            </a:r>
          </a:p>
          <a:p>
            <a:pPr lvl="1"/>
            <a:r>
              <a:rPr lang="en-GB" altLang="en-US" sz="2400" dirty="0">
                <a:latin typeface="Arial" panose="020B0604020202020204" pitchFamily="34" charset="0"/>
                <a:cs typeface="Arial" panose="020B0604020202020204" pitchFamily="34" charset="0"/>
              </a:rPr>
              <a:t>Print out a suitable message</a:t>
            </a:r>
          </a:p>
          <a:p>
            <a:r>
              <a:rPr lang="en-GB" altLang="en-US" dirty="0"/>
              <a:t>Repeat for </a:t>
            </a:r>
            <a:r>
              <a:rPr lang="en-GB" altLang="en-US" dirty="0" err="1">
                <a:latin typeface="Consolas"/>
                <a:cs typeface="Consolas"/>
              </a:rPr>
              <a:t>calcTenMore</a:t>
            </a:r>
            <a:r>
              <a:rPr lang="en-GB" altLang="en-US" dirty="0">
                <a:latin typeface="Consolas"/>
                <a:cs typeface="Consolas"/>
              </a:rPr>
              <a:t>()</a:t>
            </a:r>
            <a:endParaRPr lang="en-GB" altLang="en-US" dirty="0">
              <a:latin typeface="Calibri"/>
              <a:cs typeface="Calibri"/>
            </a:endParaRPr>
          </a:p>
        </p:txBody>
      </p:sp>
      <p:pic>
        <p:nvPicPr>
          <p:cNvPr id="5" name="Picture 4"/>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403926" y="2763898"/>
            <a:ext cx="6535887" cy="945468"/>
          </a:xfrm>
          <a:prstGeom prst="rect">
            <a:avLst/>
          </a:prstGeom>
        </p:spPr>
      </p:pic>
    </p:spTree>
    <p:extLst>
      <p:ext uri="{BB962C8B-B14F-4D97-AF65-F5344CB8AC3E}">
        <p14:creationId xmlns:p14="http://schemas.microsoft.com/office/powerpoint/2010/main" val="913737534"/>
      </p:ext>
    </p:extLst>
  </p:cSld>
  <p:clrMapOvr>
    <a:masterClrMapping/>
  </p:clrMapOvr>
</p:sld>
</file>

<file path=ppt/theme/theme1.xml><?xml version="1.0" encoding="utf-8"?>
<a:theme xmlns:a="http://schemas.openxmlformats.org/drawingml/2006/main" name="Unit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Unit 16</Template>
  <TotalTime>85</TotalTime>
  <Words>306</Words>
  <Application>Microsoft Office PowerPoint</Application>
  <PresentationFormat>On-screen Show (4:3)</PresentationFormat>
  <Paragraphs>60</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Museo300-Regular</vt:lpstr>
      <vt:lpstr>Calibri</vt:lpstr>
      <vt:lpstr>Museo900-Regular</vt:lpstr>
      <vt:lpstr>Arial</vt:lpstr>
      <vt:lpstr>Consolas</vt:lpstr>
      <vt:lpstr>Unit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PG Online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PG Online Ltd</dc:creator>
  <cp:lastModifiedBy>Rob Heathcote</cp:lastModifiedBy>
  <cp:revision>18</cp:revision>
  <dcterms:created xsi:type="dcterms:W3CDTF">2014-10-13T15:20:32Z</dcterms:created>
  <dcterms:modified xsi:type="dcterms:W3CDTF">2017-10-13T13:33:52Z</dcterms:modified>
</cp:coreProperties>
</file>

<file path=docProps/thumbnail.jpeg>
</file>